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Lst>
  <p:sldSz cy="5143500" cx="9144000"/>
  <p:notesSz cx="6858000" cy="9144000"/>
  <p:embeddedFontLst>
    <p:embeddedFont>
      <p:font typeface="Proxima Nova"/>
      <p:regular r:id="rId124"/>
      <p:bold r:id="rId125"/>
      <p:italic r:id="rId126"/>
      <p:boldItalic r:id="rId127"/>
    </p:embeddedFont>
    <p:embeddedFont>
      <p:font typeface="Inconsolata"/>
      <p:regular r:id="rId128"/>
      <p:bold r:id="rId129"/>
    </p:embeddedFont>
    <p:embeddedFont>
      <p:font typeface="Oswald"/>
      <p:regular r:id="rId130"/>
      <p:bold r:id="rId1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Rina Diane Caballar"/>
  <p:cmAuthor clrIdx="1" id="1" initials="" lastIdx="1" name="Ryan Brodsky"/>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4F37437-4C78-4E5D-AB94-6641FEF9961E}">
  <a:tblStyle styleId="{04F37437-4C78-4E5D-AB94-6641FEF9961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2AD0AD1E-4AA1-4FD8-BB01-E50C9140371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FB46801F-CFE2-4AC1-A8D6-106CE9625EB0}" styleName="Table_2">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Inconsolata-bold.fntdata"/><Relationship Id="rId128" Type="http://schemas.openxmlformats.org/officeDocument/2006/relationships/font" Target="fonts/Inconsolata-regular.fntdata"/><Relationship Id="rId127" Type="http://schemas.openxmlformats.org/officeDocument/2006/relationships/font" Target="fonts/ProximaNova-boldItalic.fntdata"/><Relationship Id="rId126" Type="http://schemas.openxmlformats.org/officeDocument/2006/relationships/font" Target="fonts/ProximaNova-italic.fntdata"/><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ProximaNova-bold.fntdata"/><Relationship Id="rId29" Type="http://schemas.openxmlformats.org/officeDocument/2006/relationships/slide" Target="slides/slide23.xml"/><Relationship Id="rId124" Type="http://schemas.openxmlformats.org/officeDocument/2006/relationships/font" Target="fonts/ProximaNova-regular.fntdata"/><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1" Type="http://schemas.openxmlformats.org/officeDocument/2006/relationships/font" Target="fonts/Oswald-bold.fntdata"/><Relationship Id="rId130" Type="http://schemas.openxmlformats.org/officeDocument/2006/relationships/font" Target="fonts/Oswald-regular.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2-23T15:59:53.851">
    <p:pos x="617" y="679"/>
    <p:text>Link not working. Getting a 404 error.</p:text>
  </p:cm>
  <p:cm authorId="1" idx="1" dt="2021-02-23T15:59:53.851">
    <p:pos x="617" y="679"/>
    <p:text>copy-pasted it wrong, should be good now</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js/js_htmldom_events.asp" TargetMode="Externa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tml-css-js.com/html/tutorial/html-tag-attributes.php"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w3schools.com/css/css_combinators.asp" TargetMode="Externa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9831f62a2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9831f62a2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aabeb60366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aabeb60366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b="1" lang="en"/>
              <a:t>S</a:t>
            </a:r>
            <a:r>
              <a:rPr b="1" lang="en"/>
              <a:t>pend a few minutes “breaking the ice” and getting people comfortable.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If you have a large class (20+), don’t let everyone introduce themselves. Instead, have them post their answers on Slack, then call out a few highlights.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chemeClr val="dk1"/>
                </a:solidFill>
                <a:highlight>
                  <a:srgbClr val="FFDB00"/>
                </a:highlight>
              </a:rPr>
              <a:t>Customize It!</a:t>
            </a:r>
            <a:r>
              <a:rPr b="1" lang="en">
                <a:solidFill>
                  <a:schemeClr val="dk1"/>
                </a:solidFill>
              </a:rPr>
              <a:t> </a:t>
            </a:r>
            <a:r>
              <a:rPr lang="en">
                <a:solidFill>
                  <a:schemeClr val="dk1"/>
                </a:solidFill>
              </a:rPr>
              <a:t>Change the fun fact (No. 3) if you want, but avoid sensitive topics.</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None/>
            </a:pPr>
            <a:r>
              <a:rPr b="1" lang="en">
                <a:solidFill>
                  <a:schemeClr val="dk1"/>
                </a:solidFill>
                <a:highlight>
                  <a:srgbClr val="FFDB00"/>
                </a:highlight>
              </a:rPr>
              <a:t>FOR REMOTE CLASSROOMS:</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Have students come off mute to share their answers.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b1eca7d345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b1eca7d345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the opportunity to apply what they’ve learned on JavaScript objects and DOM manipulation methods.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During the activity, check every 10 minutes for progress on the first, second, and third functions. Be prepared to walk through each example as students progress through the functions.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a1755d5053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a1755d5053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a1755d5053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a1755d5053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events and event listeners.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298450" lvl="0" marL="457200" rtl="0" algn="l">
              <a:spcBef>
                <a:spcPts val="1000"/>
              </a:spcBef>
              <a:spcAft>
                <a:spcPts val="0"/>
              </a:spcAft>
              <a:buClr>
                <a:schemeClr val="dk1"/>
              </a:buClr>
              <a:buSzPts val="1100"/>
              <a:buChar char="●"/>
            </a:pPr>
            <a:r>
              <a:rPr lang="en">
                <a:solidFill>
                  <a:schemeClr val="dk1"/>
                </a:solidFill>
              </a:rPr>
              <a:t>Mouse or finger movements on the screen, clicks, hovers, and key presses are all considered events in JavaScript.</a:t>
            </a:r>
            <a:endParaRPr>
              <a:solidFill>
                <a:schemeClr val="dk1"/>
              </a:solidFill>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a1755d5053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a1755d5053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the concept of getting an element and setting an event listener on it. </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r>
              <a:rPr lang="en">
                <a:solidFill>
                  <a:schemeClr val="dk1"/>
                </a:solidFill>
              </a:rPr>
              <a:t> </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Emphasize that this is another repeated pattern throughout DOM manipulation: </a:t>
            </a:r>
            <a:r>
              <a:rPr b="1" lang="en">
                <a:solidFill>
                  <a:schemeClr val="dk1"/>
                </a:solidFill>
              </a:rPr>
              <a:t>G</a:t>
            </a:r>
            <a:r>
              <a:rPr b="1" lang="en">
                <a:solidFill>
                  <a:schemeClr val="dk1"/>
                </a:solidFill>
              </a:rPr>
              <a:t>et</a:t>
            </a:r>
            <a:r>
              <a:rPr lang="en">
                <a:solidFill>
                  <a:schemeClr val="dk1"/>
                </a:solidFill>
              </a:rPr>
              <a:t> the thing we want, then </a:t>
            </a:r>
            <a:r>
              <a:rPr b="1" lang="en">
                <a:solidFill>
                  <a:schemeClr val="dk1"/>
                </a:solidFill>
              </a:rPr>
              <a:t>set</a:t>
            </a:r>
            <a:r>
              <a:rPr lang="en">
                <a:solidFill>
                  <a:schemeClr val="dk1"/>
                </a:solidFill>
              </a:rPr>
              <a:t> some aspect of it according to what we want to do with it.</a:t>
            </a:r>
            <a:endParaRPr>
              <a:solidFill>
                <a:schemeClr val="dk1"/>
              </a:solidFill>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154c5e691_0_2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154c5e691_0_2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Lead a discussion on possible events to listen for in JavaScript.</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298450" lvl="0" marL="457200" rtl="0" algn="l">
              <a:spcBef>
                <a:spcPts val="1000"/>
              </a:spcBef>
              <a:spcAft>
                <a:spcPts val="0"/>
              </a:spcAft>
              <a:buSzPts val="1100"/>
              <a:buChar char="●"/>
            </a:pPr>
            <a:r>
              <a:rPr lang="en">
                <a:solidFill>
                  <a:schemeClr val="dk1"/>
                </a:solidFill>
              </a:rPr>
              <a:t>Hopefully, answers lead you to some of the following: hover, key press, key down, key up, focus, scroll, select, submit.</a:t>
            </a:r>
            <a:endParaRPr>
              <a:solidFill>
                <a:schemeClr val="dk1"/>
              </a:solidFill>
            </a:endParaRPr>
          </a:p>
          <a:p>
            <a:pPr indent="-298450" lvl="0" marL="457200" rtl="0" algn="l">
              <a:spcBef>
                <a:spcPts val="0"/>
              </a:spcBef>
              <a:spcAft>
                <a:spcPts val="0"/>
              </a:spcAft>
              <a:buSzPts val="1100"/>
              <a:buChar char="●"/>
            </a:pPr>
            <a:r>
              <a:rPr lang="en">
                <a:solidFill>
                  <a:schemeClr val="dk1"/>
                </a:solidFill>
              </a:rPr>
              <a:t>Try testing out some of the most common event types: </a:t>
            </a:r>
            <a:r>
              <a:rPr lang="en" u="sng">
                <a:solidFill>
                  <a:schemeClr val="hlink"/>
                </a:solidFill>
                <a:hlinkClick r:id="rId2"/>
              </a:rPr>
              <a:t>https://www.w3schools.com/js/js_htmldom_events.asp</a:t>
            </a:r>
            <a:r>
              <a:rPr lang="en">
                <a:solidFill>
                  <a:schemeClr val="dk1"/>
                </a:solidFill>
              </a:rPr>
              <a:t>.</a:t>
            </a: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154c5e691_0_20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154c5e691_0_20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Apply DOM manipulation and event listening in a more straightforward, well-set-up situation before asking students to apply them to their list application.</a:t>
            </a:r>
            <a:endParaRPr b="1"/>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b1eca7d345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b1eca7d345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Get students to apply DOM manipulation and event listening to their to-do list application.</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a154c5e691_0_2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a154c5e691_0_2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Proxima Nova"/>
              <a:ea typeface="Proxima Nova"/>
              <a:cs typeface="Proxima Nova"/>
              <a:sym typeface="Proxima Nova"/>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a00104c0a0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a00104c0a0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a00104c0a0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a00104c0a0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b="1" lang="en">
                <a:solidFill>
                  <a:schemeClr val="dk1"/>
                </a:solidFill>
              </a:rPr>
              <a:t> A recap of what we covered.</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670b43c9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670b43c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Introduce</a:t>
            </a:r>
            <a:r>
              <a:rPr b="1" lang="en">
                <a:solidFill>
                  <a:schemeClr val="dk1"/>
                </a:solidFill>
              </a:rPr>
              <a:t> the learning objectives for the workshop.</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aabeb60366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2" name="Google Shape;1432;gaabeb60366_0_5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aabeb60366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aabeb60366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abeb60366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abeb60366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b="1" lang="en">
                <a:solidFill>
                  <a:schemeClr val="dk1"/>
                </a:solidFill>
                <a:highlight>
                  <a:srgbClr val="FFDB00"/>
                </a:highlight>
              </a:rPr>
              <a:t>Customize it! </a:t>
            </a:r>
            <a:endParaRPr b="1">
              <a:solidFill>
                <a:schemeClr val="dk1"/>
              </a:solidFill>
              <a:highlight>
                <a:srgbClr val="FFDB00"/>
              </a:highlight>
            </a:endParaRPr>
          </a:p>
          <a:p>
            <a:pPr indent="0" lvl="0" marL="0" rtl="0" algn="l">
              <a:spcBef>
                <a:spcPts val="0"/>
              </a:spcBef>
              <a:spcAft>
                <a:spcPts val="0"/>
              </a:spcAft>
              <a:buClr>
                <a:schemeClr val="dk1"/>
              </a:buClr>
              <a:buSzPts val="1400"/>
              <a:buFont typeface="Arial"/>
              <a:buNone/>
            </a:pPr>
            <a:r>
              <a:t/>
            </a:r>
            <a:endParaRPr b="1">
              <a:solidFill>
                <a:schemeClr val="dk1"/>
              </a:solidFill>
              <a:highlight>
                <a:srgbClr val="FFDB00"/>
              </a:highlight>
            </a:endParaRPr>
          </a:p>
          <a:p>
            <a:pPr indent="-298450" lvl="0" marL="457200" rtl="0" algn="l">
              <a:spcBef>
                <a:spcPts val="0"/>
              </a:spcBef>
              <a:spcAft>
                <a:spcPts val="0"/>
              </a:spcAft>
              <a:buClr>
                <a:schemeClr val="dk1"/>
              </a:buClr>
              <a:buSzPts val="1100"/>
              <a:buFont typeface="Arial"/>
              <a:buChar char="●"/>
            </a:pPr>
            <a:r>
              <a:rPr lang="en">
                <a:solidFill>
                  <a:schemeClr val="dk1"/>
                </a:solidFill>
              </a:rPr>
              <a:t>Replace all bracketed “[ ]” text </a:t>
            </a:r>
            <a:r>
              <a:rPr lang="en">
                <a:solidFill>
                  <a:schemeClr val="dk1"/>
                </a:solidFill>
              </a:rPr>
              <a:t>(in the yellow highlighted text and in the URL in the red box (i.e., ga.co/YourName))</a:t>
            </a:r>
            <a:r>
              <a:rPr lang="en">
                <a:solidFill>
                  <a:schemeClr val="dk1"/>
                </a:solidFill>
              </a:rPr>
              <a:t> with your name.</a:t>
            </a:r>
            <a:endParaRPr>
              <a:solidFill>
                <a:schemeClr val="dk1"/>
              </a:solidFill>
            </a:endParaRPr>
          </a:p>
          <a:p>
            <a:pPr indent="-298450" lvl="1" marL="914400" rtl="0" algn="l">
              <a:spcBef>
                <a:spcPts val="1000"/>
              </a:spcBef>
              <a:spcAft>
                <a:spcPts val="0"/>
              </a:spcAft>
              <a:buClr>
                <a:schemeClr val="dk1"/>
              </a:buClr>
              <a:buSzPts val="1100"/>
              <a:buFont typeface="Arial"/>
              <a:buChar char="○"/>
            </a:pPr>
            <a:r>
              <a:rPr lang="en">
                <a:solidFill>
                  <a:schemeClr val="dk1"/>
                </a:solidFill>
              </a:rPr>
              <a:t>Reach out to your GA point of contact to have a ga.co short link created for you. </a:t>
            </a:r>
            <a:endParaRPr>
              <a:solidFill>
                <a:schemeClr val="dk1"/>
              </a:solidFill>
            </a:endParaRPr>
          </a:p>
          <a:p>
            <a:pPr indent="-298450" lvl="0" marL="457200" rtl="0" algn="l">
              <a:spcBef>
                <a:spcPts val="1000"/>
              </a:spcBef>
              <a:spcAft>
                <a:spcPts val="0"/>
              </a:spcAft>
              <a:buClr>
                <a:schemeClr val="dk1"/>
              </a:buClr>
              <a:buSzPts val="1100"/>
              <a:buFont typeface="Arial"/>
              <a:buChar char="●"/>
            </a:pPr>
            <a:r>
              <a:rPr lang="en">
                <a:solidFill>
                  <a:schemeClr val="dk1"/>
                </a:solidFill>
              </a:rPr>
              <a:t>Right click on the circle labeled “Your photo” and select “Replace image” &gt; “Upload from computer.” Select your desired photo from your computer and click “Open.”</a:t>
            </a:r>
            <a:endParaRPr>
              <a:solidFill>
                <a:schemeClr val="dk1"/>
              </a:solidFill>
            </a:endParaRPr>
          </a:p>
          <a:p>
            <a:pPr indent="0" lvl="0" marL="0" rtl="0" algn="l">
              <a:spcBef>
                <a:spcPts val="100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c4f0441876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7" name="Google Shape;1457;gc4f0441876_0_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c4f044187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6" name="Google Shape;1466;gc4f0441876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b="1">
              <a:solidFill>
                <a:schemeClr val="dk1"/>
              </a:solidFill>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c4f0441876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5" name="Google Shape;1475;gc4f0441876_0_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298450" lvl="0" marL="457200" rtl="0" algn="l">
              <a:spcBef>
                <a:spcPts val="0"/>
              </a:spcBef>
              <a:spcAft>
                <a:spcPts val="1000"/>
              </a:spcAft>
              <a:buClr>
                <a:schemeClr val="dk1"/>
              </a:buClr>
              <a:buSzPts val="1100"/>
              <a:buFont typeface="Arial"/>
              <a:buChar char="●"/>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c4f044187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c4f044187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7" name="Shape 1497"/>
        <p:cNvGrpSpPr/>
        <p:nvPr/>
      </p:nvGrpSpPr>
      <p:grpSpPr>
        <a:xfrm>
          <a:off x="0" y="0"/>
          <a:ext cx="0" cy="0"/>
          <a:chOff x="0" y="0"/>
          <a:chExt cx="0" cy="0"/>
        </a:xfrm>
      </p:grpSpPr>
      <p:sp>
        <p:nvSpPr>
          <p:cNvPr id="1498" name="Google Shape;1498;g8fae18786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9" name="Google Shape;1499;g8fae18786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86c50fcba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86c50fcba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a:t>
            </a:r>
            <a:r>
              <a:rPr lang="en"/>
              <a:t> 9</a:t>
            </a:r>
            <a:r>
              <a:rPr lang="en"/>
              <a:t>0 Minutes </a:t>
            </a:r>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a4a04e049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a4a04e049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Highlight the learning objectives for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a98701b990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a98701b990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Introduce front-end development.</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HTML provides directions to the web browser about what should be displayed on the webpage (i.e., its content). </a:t>
            </a:r>
            <a:endParaRPr/>
          </a:p>
          <a:p>
            <a:pPr indent="-298450" lvl="0" marL="457200" rtl="0" algn="l">
              <a:spcBef>
                <a:spcPts val="0"/>
              </a:spcBef>
              <a:spcAft>
                <a:spcPts val="0"/>
              </a:spcAft>
              <a:buSzPts val="1100"/>
              <a:buChar char="●"/>
            </a:pPr>
            <a:r>
              <a:rPr lang="en"/>
              <a:t>CSS is the style added to that content. </a:t>
            </a:r>
            <a:endParaRPr/>
          </a:p>
          <a:p>
            <a:pPr indent="-298450" lvl="0" marL="457200" rtl="0" algn="l">
              <a:spcBef>
                <a:spcPts val="0"/>
              </a:spcBef>
              <a:spcAft>
                <a:spcPts val="0"/>
              </a:spcAft>
              <a:buSzPts val="1100"/>
              <a:buChar char="●"/>
            </a:pPr>
            <a:r>
              <a:rPr lang="en"/>
              <a:t>JavaScript creates interactive elements. </a:t>
            </a:r>
            <a:endParaRPr/>
          </a:p>
          <a:p>
            <a:pPr indent="-298450" lvl="0" marL="457200" rtl="0" algn="l">
              <a:spcBef>
                <a:spcPts val="0"/>
              </a:spcBef>
              <a:spcAft>
                <a:spcPts val="0"/>
              </a:spcAft>
              <a:buSzPts val="1100"/>
              <a:buChar char="●"/>
            </a:pPr>
            <a:r>
              <a:rPr lang="en"/>
              <a:t>Today</a:t>
            </a:r>
            <a:r>
              <a:rPr lang="en"/>
              <a:t>, we’ll be practicing with HTML and CSS.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98701b99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a98701b99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Describe HTML tags.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Tags "mark" content as a specific type, such as a paragraph of text or an image.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8701b99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8701b99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a basic HTML file.</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TEACHING TIPS</a:t>
            </a:r>
            <a:r>
              <a:rPr b="1" lang="en">
                <a:solidFill>
                  <a:schemeClr val="dk1"/>
                </a:solidFill>
                <a:highlight>
                  <a:srgbClr val="FFFFFF"/>
                </a:highlight>
              </a:rPr>
              <a:t>:</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This slide shows a boilerplate HTML file. If you type this out in your code editor, you can demonstrate autocompleting tags to</a:t>
            </a:r>
            <a:r>
              <a:rPr lang="en">
                <a:solidFill>
                  <a:schemeClr val="dk1"/>
                </a:solidFill>
                <a:highlight>
                  <a:schemeClr val="lt1"/>
                </a:highlight>
              </a:rPr>
              <a:t> students</a:t>
            </a:r>
            <a:r>
              <a:rPr lang="en">
                <a:solidFill>
                  <a:schemeClr val="dk1"/>
                </a:solidFill>
                <a:highlight>
                  <a:srgbClr val="FFFFFF"/>
                </a:highlight>
              </a:rPr>
              <a:t> so they don’t have to type out the brackets. </a:t>
            </a:r>
            <a:r>
              <a:rPr lang="en">
                <a:solidFill>
                  <a:schemeClr val="dk1"/>
                </a:solidFill>
                <a:highlight>
                  <a:schemeClr val="lt1"/>
                </a:highlight>
              </a:rPr>
              <a:t>This shows them that text editors can be powerful tools for productivity, and will get them more interested in shortcuts.</a:t>
            </a:r>
            <a:endParaRPr>
              <a:solidFill>
                <a:schemeClr val="dk1"/>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a98701b990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a98701b990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Differentiate between regular tags and self-closing tags.</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TALKING POINTS</a:t>
            </a:r>
            <a:r>
              <a:rPr b="1" lang="en">
                <a:solidFill>
                  <a:schemeClr val="dk1"/>
                </a:solidFill>
                <a:highlight>
                  <a:srgbClr val="FFFFFF"/>
                </a:highlight>
              </a:rPr>
              <a:t>:</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Most elements require content to be placed between opening and closing tags</a:t>
            </a:r>
            <a:r>
              <a:rPr lang="en">
                <a:solidFill>
                  <a:schemeClr val="dk1"/>
                </a:solidFill>
                <a:highlight>
                  <a:srgbClr val="FFFFFF"/>
                </a:highlight>
              </a:rPr>
              <a:t>, although s</a:t>
            </a:r>
            <a:r>
              <a:rPr lang="en">
                <a:solidFill>
                  <a:schemeClr val="dk1"/>
                </a:solidFill>
                <a:highlight>
                  <a:srgbClr val="FFFFFF"/>
                </a:highlight>
              </a:rPr>
              <a:t>ome can be “self-closing,” with no corresponding closing tag. This is typical for elements that link out to external content, such as images. You’re not putting anything inside image tags because the image is the content.</a:t>
            </a:r>
            <a:endParaRPr>
              <a:solidFill>
                <a:schemeClr val="dk1"/>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98701b990_0_1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98701b990_0_1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b="1" lang="en">
                <a:solidFill>
                  <a:schemeClr val="dk1"/>
                </a:solidFill>
              </a:rPr>
              <a:t>Introduce attributes.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Attributes are additional information we add to an element. They appear in the opening tag of the element and are made of up two parts: a name and a value, separated by an “=” sign. </a:t>
            </a:r>
            <a:endParaRPr/>
          </a:p>
          <a:p>
            <a:pPr indent="-298450" lvl="0" marL="457200" rtl="0" algn="l">
              <a:spcBef>
                <a:spcPts val="0"/>
              </a:spcBef>
              <a:spcAft>
                <a:spcPts val="0"/>
              </a:spcAft>
              <a:buSzPts val="1100"/>
              <a:buFont typeface="Proxima Nova"/>
              <a:buChar char="●"/>
            </a:pPr>
            <a:r>
              <a:rPr lang="en"/>
              <a:t>The attribute </a:t>
            </a:r>
            <a:r>
              <a:rPr b="1" lang="en"/>
              <a:t>name</a:t>
            </a:r>
            <a:r>
              <a:rPr lang="en"/>
              <a:t> indicates what </a:t>
            </a:r>
            <a:r>
              <a:rPr b="1" lang="en"/>
              <a:t>kind</a:t>
            </a:r>
            <a:r>
              <a:rPr lang="en"/>
              <a:t> of extra information you’re supplying about the element’s content. </a:t>
            </a:r>
            <a:endParaRPr/>
          </a:p>
          <a:p>
            <a:pPr indent="-298450" lvl="0" marL="457200" rtl="0" algn="l">
              <a:spcBef>
                <a:spcPts val="0"/>
              </a:spcBef>
              <a:spcAft>
                <a:spcPts val="0"/>
              </a:spcAft>
              <a:buSzPts val="1100"/>
              <a:buFont typeface="Proxima Nova"/>
              <a:buChar char="●"/>
            </a:pPr>
            <a:r>
              <a:rPr lang="en"/>
              <a:t>The </a:t>
            </a:r>
            <a:r>
              <a:rPr b="1" lang="en"/>
              <a:t>value</a:t>
            </a:r>
            <a:r>
              <a:rPr lang="en"/>
              <a:t> is the </a:t>
            </a:r>
            <a:r>
              <a:rPr b="1" lang="en"/>
              <a:t>information</a:t>
            </a:r>
            <a:r>
              <a:rPr lang="en"/>
              <a:t> regarding the attribute. </a:t>
            </a:r>
            <a:endParaRPr/>
          </a:p>
          <a:p>
            <a:pPr indent="-298450" lvl="0" marL="457200" rtl="0" algn="l">
              <a:spcBef>
                <a:spcPts val="0"/>
              </a:spcBef>
              <a:spcAft>
                <a:spcPts val="0"/>
              </a:spcAft>
              <a:buSzPts val="1100"/>
              <a:buChar char="●"/>
            </a:pPr>
            <a:r>
              <a:rPr lang="en"/>
              <a:t>A majority of attributes are unique to certain elements. One of these is the anchor element. Here, the href attribute gives us more information about the anchor — it tells the browser where to go when the user clicks on the text. </a:t>
            </a:r>
            <a:endParaRPr/>
          </a:p>
          <a:p>
            <a:pPr indent="-298450" lvl="0" marL="457200" rtl="0" algn="l">
              <a:spcBef>
                <a:spcPts val="0"/>
              </a:spcBef>
              <a:spcAft>
                <a:spcPts val="0"/>
              </a:spcAft>
              <a:buSzPts val="1100"/>
              <a:buChar char="●"/>
            </a:pPr>
            <a:r>
              <a:rPr b="1" lang="en"/>
              <a:t>Additional resource</a:t>
            </a:r>
            <a:r>
              <a:rPr lang="en"/>
              <a:t>: </a:t>
            </a:r>
            <a:r>
              <a:rPr lang="en" u="sng">
                <a:solidFill>
                  <a:schemeClr val="hlink"/>
                </a:solidFill>
                <a:hlinkClick r:id="rId2"/>
              </a:rPr>
              <a:t>https://html-css-js.com/html/tutorial/html-tag-attributes.php</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154c5e691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154c5e691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Start using the DevTools panel and encourage students to do so throughout all activities.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solicit answers from students and keep track of the tags they’ve identified. If you keep a tally of how often a tag is mentioned, you can create a picture of the most frequently seen or used tags, which should flow well into the next few slides that define the most common ones.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also mention that divs, sections, etc. are containers for other tags and define the structure of the site (the DOM tree/parents/children).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should demonstrate the DevTools panel yourself and show how you can alter anything about a website by editing, adding, or deleting elements. Note that </a:t>
            </a:r>
            <a:r>
              <a:rPr lang="en">
                <a:solidFill>
                  <a:schemeClr val="dk1"/>
                </a:solidFill>
              </a:rPr>
              <a:t>this</a:t>
            </a:r>
            <a:r>
              <a:rPr lang="en">
                <a:solidFill>
                  <a:schemeClr val="dk1"/>
                </a:solidFill>
              </a:rPr>
              <a:t> doesn’t actually save changes to the original page.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Hover over elements in the Inspector to demonstrate its capabilities.</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9831f62a2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9831f62a2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a154c5e691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a154c5e691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Describe common body tags in HTML.</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Without HTML, all text renders at the same level. We want to create hierarchy and structure to our site, so we start with indicating which text is a header, a subheader (of multiple levels), or just plain old paragraph text.</a:t>
            </a:r>
            <a:endParaRPr/>
          </a:p>
          <a:p>
            <a:pPr indent="-298450" lvl="0" marL="457200" rtl="0" algn="l">
              <a:spcBef>
                <a:spcPts val="0"/>
              </a:spcBef>
              <a:spcAft>
                <a:spcPts val="0"/>
              </a:spcAft>
              <a:buSzPts val="1100"/>
              <a:buChar char="●"/>
            </a:pPr>
            <a:r>
              <a:rPr lang="en"/>
              <a:t>Anchor and image tags can create connections between our webpage and other sites or image files.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Walk students through the elements above.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154c5e691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154c5e691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Define list tags in HTML.</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Let’s talk about adding another element to your page: lists.</a:t>
            </a:r>
            <a:endParaRPr/>
          </a:p>
          <a:p>
            <a:pPr indent="-298450" lvl="0" marL="457200" rtl="0" algn="l">
              <a:spcBef>
                <a:spcPts val="0"/>
              </a:spcBef>
              <a:spcAft>
                <a:spcPts val="0"/>
              </a:spcAft>
              <a:buSzPts val="1100"/>
              <a:buChar char="●"/>
            </a:pPr>
            <a:r>
              <a:rPr lang="en"/>
              <a:t>Lists are either unordered (with plain bullets) or ordered (with numbers). Ordered or unordered list tags will tell your browser to display the list item with a bullet or a number.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154c5e691_0_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154c5e691_0_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Define document head tags in HTML.</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 </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Let’s talk about the elements found only in the &lt;head&gt; tag, such as &lt;link&gt; and &lt;title&gt;.</a:t>
            </a:r>
            <a:endParaRPr/>
          </a:p>
          <a:p>
            <a:pPr indent="-298450" lvl="0" marL="457200" rtl="0" algn="l">
              <a:spcBef>
                <a:spcPts val="0"/>
              </a:spcBef>
              <a:spcAft>
                <a:spcPts val="0"/>
              </a:spcAft>
              <a:buSzPts val="1100"/>
              <a:buChar char="●"/>
            </a:pPr>
            <a:r>
              <a:rPr lang="en"/>
              <a:t>The value assigned to &lt;title&gt; will be visible in the browser’s tab for that page.</a:t>
            </a:r>
            <a:endParaRPr/>
          </a:p>
          <a:p>
            <a:pPr indent="-298450" lvl="0" marL="457200" rtl="0" algn="l">
              <a:spcBef>
                <a:spcPts val="0"/>
              </a:spcBef>
              <a:spcAft>
                <a:spcPts val="0"/>
              </a:spcAft>
              <a:buSzPts val="1100"/>
              <a:buChar char="●"/>
            </a:pPr>
            <a:r>
              <a:rPr lang="en"/>
              <a:t>&lt;link&gt; is used to import a CSS file. A page can import multiple CSS files and would</a:t>
            </a:r>
            <a:r>
              <a:rPr lang="en">
                <a:solidFill>
                  <a:schemeClr val="dk1"/>
                </a:solidFill>
              </a:rPr>
              <a:t> therefore</a:t>
            </a:r>
            <a:r>
              <a:rPr lang="en"/>
              <a:t> require a &lt;link&gt; tag to reference each one.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a154c5e691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a154c5e691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Provide students with a visualization tip for HTML tags.</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TALKING POINTS</a:t>
            </a:r>
            <a:r>
              <a:rPr b="1" lang="en">
                <a:solidFill>
                  <a:schemeClr val="dk1"/>
                </a:solidFill>
                <a:highlight>
                  <a:srgbClr val="FFFFFF"/>
                </a:highlight>
              </a:rPr>
              <a:t>:</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Tags help define hierarchy for a website. Each element is related and connected to other elements nearby, including parent and children elements. </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TEACHING TIPS</a:t>
            </a:r>
            <a:r>
              <a:rPr b="1" lang="en">
                <a:solidFill>
                  <a:schemeClr val="dk1"/>
                </a:solidFill>
                <a:highlight>
                  <a:srgbClr val="FFFFFF"/>
                </a:highlight>
              </a:rPr>
              <a:t>:</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You can go back to the website you inspected and point out some of these relationships. What you want to show is the nesting of tags, with parent tags like &lt;body&gt; and &lt;main&gt; acting as the trunk of a tree, and the &lt;a&gt;, &lt;img&gt;, and &lt;p&gt; tags acting as leaves. Draw it on the board </a:t>
            </a:r>
            <a:r>
              <a:rPr lang="en">
                <a:solidFill>
                  <a:schemeClr val="dk1"/>
                </a:solidFill>
                <a:highlight>
                  <a:srgbClr val="FFFFFF"/>
                </a:highlight>
              </a:rPr>
              <a:t>to create a visual representation.</a:t>
            </a:r>
            <a:endParaRPr>
              <a:solidFill>
                <a:schemeClr val="dk1"/>
              </a:solidFill>
              <a:highlight>
                <a:srgbClr val="FFFFFF"/>
              </a:highlight>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a154c5e691_0_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a154c5e691_0_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Demonstrate the familial relationships between HTML elements.</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Notice how the &lt;body&gt; element is a parent one level up from the &lt;h1&gt; and &lt;ul&gt; elements?</a:t>
            </a:r>
            <a:endParaRPr/>
          </a:p>
          <a:p>
            <a:pPr indent="-298450" lvl="0" marL="457200" rtl="0" algn="l">
              <a:spcBef>
                <a:spcPts val="0"/>
              </a:spcBef>
              <a:spcAft>
                <a:spcPts val="0"/>
              </a:spcAft>
              <a:buSzPts val="1100"/>
              <a:buChar char="●"/>
            </a:pPr>
            <a:r>
              <a:rPr lang="en"/>
              <a:t>However, the &lt;ul&gt; element is both a child of the &lt;body&gt; element and a parent of the &lt;li&gt; elements. This is common with HTML.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TEACHING TIPS:</a:t>
            </a:r>
            <a:endParaRPr/>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Point out the sibling, children, and parent relationships in the diagram.</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aabeb6036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aabeb6036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CodePen.</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TEACHING TIPS: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Encourage s</a:t>
            </a:r>
            <a:r>
              <a:rPr lang="en"/>
              <a:t>tudents to create a free account to save their progress and fork example code. This should be easy, especially if they use a linked Google account.</a:t>
            </a:r>
            <a:endParaRPr/>
          </a:p>
          <a:p>
            <a:pPr indent="-298450" lvl="0" marL="457200" rtl="0" algn="l">
              <a:spcBef>
                <a:spcPts val="0"/>
              </a:spcBef>
              <a:spcAft>
                <a:spcPts val="0"/>
              </a:spcAft>
              <a:buSzPts val="1100"/>
              <a:buChar char="●"/>
            </a:pPr>
            <a:r>
              <a:rPr lang="en"/>
              <a:t>Direct students to open up CodePen and have a new Pen started for all activities, including those on the next slide.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a154c5e691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a154c5e691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the opportunity to practice creating HTML files.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Because this will be your students’ first partner or group activity, suggest a specific tech setup for working together. Ideally, a pair programming driver-navigator pattern should emerge, instead of two students working silently in parallel.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a:solidFill>
                  <a:schemeClr val="dk1"/>
                </a:solidFill>
                <a:highlight>
                  <a:srgbClr val="FFDB00"/>
                </a:highlight>
              </a:rPr>
              <a:t>FOR REMOTE CLASSROOMS: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will be the first breakout room experience, so give students some extra time to acclimate. Pop into as many rooms as possible to demonstrate that you can visit them as needed.</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1eca7d34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b1eca7d34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b="1" lang="en">
                <a:solidFill>
                  <a:schemeClr val="dk1"/>
                </a:solidFill>
              </a:rPr>
              <a:t>Define wireframes.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Font typeface="Proxima Nova"/>
              <a:buChar char="●"/>
            </a:pPr>
            <a:r>
              <a:rPr b="1" lang="en">
                <a:solidFill>
                  <a:schemeClr val="dk1"/>
                </a:solidFill>
              </a:rPr>
              <a:t>Analogy:</a:t>
            </a:r>
            <a:r>
              <a:rPr lang="en">
                <a:solidFill>
                  <a:schemeClr val="dk1"/>
                </a:solidFill>
              </a:rPr>
              <a:t> If iterative sketches are a conversation you’re having with yourself, wireframes are a conversation you’re having with others.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Wireframes help us: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Think through systems.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Identify and (re)use patterns.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Get feedback from peers and users.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Refine UI details.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Wireframes can be extremely useful for remote teams.</a:t>
            </a:r>
            <a:endParaRPr>
              <a:solidFill>
                <a:schemeClr val="dk1"/>
              </a:solidFill>
            </a:endParaRPr>
          </a:p>
          <a:p>
            <a:pPr indent="0" lvl="0" marL="0" rtl="0" algn="l">
              <a:spcBef>
                <a:spcPts val="0"/>
              </a:spcBef>
              <a:spcAft>
                <a:spcPts val="100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b037f9a3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b037f9a3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Demonstrate wireframes in the context of HTML.</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TALKING POINTS:</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Note how &lt;main&gt; splits off into two “directions” with each section. Sections could split off with several children as well, as each “branch” can itself have many branches. </a:t>
            </a:r>
            <a:endParaRPr>
              <a:solidFill>
                <a:schemeClr val="dk1"/>
              </a:solidFill>
              <a:highlight>
                <a:srgbClr val="FFFFFF"/>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037f9a30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037f9a30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Get students thinking about the HTML structure of webpages.</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TEACHING TIPS:</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Split students into groups and give them dry-erase markers. Have them wrestle with the problem.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If you’re using a projector and whiteboard, you could draw outlines around the parts of the page as students describe them. Once they’ve given each part an element, turn off the projector and reveal the HTML skeleton behind the site.</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The biggest area students struggle with is seeing the need for containers. This is a good bridge into how CSS and box model work — set it up and you’ll hook them.</a:t>
            </a:r>
            <a:endParaRPr>
              <a:solidFill>
                <a:schemeClr val="dk1"/>
              </a:solidFill>
              <a:highlight>
                <a:schemeClr val="lt1"/>
              </a:highlight>
            </a:endParaRPr>
          </a:p>
          <a:p>
            <a:pPr indent="0" lvl="0" marL="0" rtl="0" algn="l">
              <a:spcBef>
                <a:spcPts val="0"/>
              </a:spcBef>
              <a:spcAft>
                <a:spcPts val="0"/>
              </a:spcAft>
              <a:buNone/>
            </a:pPr>
            <a:r>
              <a:t/>
            </a:r>
            <a:endParaRPr>
              <a:solidFill>
                <a:schemeClr val="dk1"/>
              </a:solidFill>
              <a:highlight>
                <a:schemeClr val="lt1"/>
              </a:highlight>
            </a:endParaRPr>
          </a:p>
          <a:p>
            <a:pPr indent="0" lvl="0" marL="0" rtl="0" algn="l">
              <a:lnSpc>
                <a:spcPct val="115000"/>
              </a:lnSpc>
              <a:spcBef>
                <a:spcPts val="0"/>
              </a:spcBef>
              <a:spcAft>
                <a:spcPts val="0"/>
              </a:spcAft>
              <a:buNone/>
            </a:pPr>
            <a:r>
              <a:rPr b="1" lang="en">
                <a:solidFill>
                  <a:schemeClr val="dk1"/>
                </a:solidFill>
                <a:highlight>
                  <a:srgbClr val="FFDB00"/>
                </a:highlight>
              </a:rPr>
              <a:t>FOR REMOTE CLASSROOMS:</a:t>
            </a:r>
            <a:endParaRPr b="1">
              <a:solidFill>
                <a:schemeClr val="dk1"/>
              </a:solidFill>
              <a:highlight>
                <a:srgbClr val="FFDB00"/>
              </a:highlight>
            </a:endParaRPr>
          </a:p>
          <a:p>
            <a:pPr indent="0" lvl="0" marL="0" rtl="0" algn="l">
              <a:lnSpc>
                <a:spcPct val="115000"/>
              </a:lnSpc>
              <a:spcBef>
                <a:spcPts val="0"/>
              </a:spcBef>
              <a:spcAft>
                <a:spcPts val="0"/>
              </a:spcAft>
              <a:buNone/>
            </a:pPr>
            <a:r>
              <a:t/>
            </a:r>
            <a:endParaRPr b="1">
              <a:solidFill>
                <a:schemeClr val="dk1"/>
              </a:solidFill>
              <a:highlight>
                <a:srgbClr val="FFDB00"/>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Inform students that they should be able to draw outlines over the image using the screen sharing option and annotation tools in Zoom.</a:t>
            </a:r>
            <a:endParaRPr b="1">
              <a:solidFill>
                <a:schemeClr val="dk1"/>
              </a:solidFill>
              <a:highlight>
                <a:srgbClr val="FFDB00"/>
              </a:highligh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b1eca7d345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b1eca7d345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037f9a30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037f9a30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Show one of the answers to the exercise.</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TEACHING TIPS</a:t>
            </a:r>
            <a:r>
              <a:rPr b="1" lang="en">
                <a:solidFill>
                  <a:schemeClr val="dk1"/>
                </a:solidFill>
                <a:highlight>
                  <a:srgbClr val="FFFFFF"/>
                </a:highlight>
              </a:rPr>
              <a:t>:</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This is just one answer to the previous slide’s question. If your class drew something different, that’s OK!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The content tags should have been much more agreeable than the container or semantic tags, which are where developers have to make more judgment calls on HTML elements.</a:t>
            </a:r>
            <a:endParaRPr>
              <a:solidFill>
                <a:schemeClr val="dk1"/>
              </a:solidFill>
              <a:highlight>
                <a:srgbClr val="FFFFFF"/>
              </a:highlight>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b1eca7d345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b1eca7d345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HTML forms.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whole point of front-end technology is to enable user interaction with a program via a website.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Forms are HTML elements that power complex user interactions beyond simple clicks.</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1eca7d345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1eca7d34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Provide reference material for HTML forms that students can use in future exercises.</a:t>
            </a:r>
            <a:endParaRPr b="1"/>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1eca7d345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b1eca7d345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Describe how HTML forms work.</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298450" lvl="0" marL="457200" rtl="0" algn="l">
              <a:spcBef>
                <a:spcPts val="1000"/>
              </a:spcBef>
              <a:spcAft>
                <a:spcPts val="0"/>
              </a:spcAft>
              <a:buClr>
                <a:schemeClr val="dk1"/>
              </a:buClr>
              <a:buSzPts val="1100"/>
              <a:buChar char="●"/>
            </a:pPr>
            <a:r>
              <a:rPr lang="en">
                <a:solidFill>
                  <a:schemeClr val="dk1"/>
                </a:solidFill>
              </a:rPr>
              <a:t>T</a:t>
            </a:r>
            <a:r>
              <a:rPr lang="en">
                <a:solidFill>
                  <a:schemeClr val="dk1"/>
                </a:solidFill>
              </a:rPr>
              <a:t>hink of form submissions as the phone calls of the internet.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b1eca7d345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b1eca7d345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Show the basic structure of an HTML form.</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298450" lvl="0" marL="457200" rtl="0" algn="l">
              <a:spcBef>
                <a:spcPts val="1000"/>
              </a:spcBef>
              <a:spcAft>
                <a:spcPts val="0"/>
              </a:spcAft>
              <a:buClr>
                <a:schemeClr val="dk1"/>
              </a:buClr>
              <a:buSzPts val="1100"/>
              <a:buChar char="●"/>
            </a:pPr>
            <a:r>
              <a:rPr lang="en">
                <a:solidFill>
                  <a:schemeClr val="dk1"/>
                </a:solidFill>
              </a:rPr>
              <a:t>There are many different styles and patterns of forms out there, so don’t expect one true way of creating forms. Only focus on the essentials: </a:t>
            </a:r>
            <a:r>
              <a:rPr b="1" lang="en">
                <a:solidFill>
                  <a:schemeClr val="dk1"/>
                </a:solidFill>
                <a:latin typeface="Courier New"/>
                <a:ea typeface="Courier New"/>
                <a:cs typeface="Courier New"/>
                <a:sym typeface="Courier New"/>
              </a:rPr>
              <a:t>&lt;form&gt;</a:t>
            </a:r>
            <a:r>
              <a:rPr lang="en">
                <a:solidFill>
                  <a:schemeClr val="dk1"/>
                </a:solidFill>
              </a:rPr>
              <a:t>, </a:t>
            </a:r>
            <a:r>
              <a:rPr b="1" lang="en">
                <a:solidFill>
                  <a:schemeClr val="dk1"/>
                </a:solidFill>
                <a:latin typeface="Courier New"/>
                <a:ea typeface="Courier New"/>
                <a:cs typeface="Courier New"/>
                <a:sym typeface="Courier New"/>
              </a:rPr>
              <a:t>input</a:t>
            </a:r>
            <a:r>
              <a:rPr lang="en">
                <a:solidFill>
                  <a:schemeClr val="dk1"/>
                </a:solidFill>
              </a:rPr>
              <a:t>, and </a:t>
            </a:r>
            <a:r>
              <a:rPr b="1" lang="en">
                <a:solidFill>
                  <a:schemeClr val="dk1"/>
                </a:solidFill>
                <a:latin typeface="Courier New"/>
                <a:ea typeface="Courier New"/>
                <a:cs typeface="Courier New"/>
                <a:sym typeface="Courier New"/>
              </a:rPr>
              <a:t>submit</a:t>
            </a:r>
            <a:r>
              <a:rPr lang="en">
                <a:solidFill>
                  <a:schemeClr val="dk1"/>
                </a:solidFill>
              </a:rPr>
              <a: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lot of CSS is spent taming form inputs.</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b1eca7d345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b1eca7d345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Note the possibilities for input types.</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b1eca7d345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b1eca7d345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Define the input tag.</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298450" lvl="0" marL="457200" rtl="0" algn="l">
              <a:spcBef>
                <a:spcPts val="1000"/>
              </a:spcBef>
              <a:spcAft>
                <a:spcPts val="0"/>
              </a:spcAft>
              <a:buClr>
                <a:schemeClr val="dk1"/>
              </a:buClr>
              <a:buSzPts val="1100"/>
              <a:buChar char="●"/>
            </a:pPr>
            <a:r>
              <a:rPr b="1" lang="en">
                <a:solidFill>
                  <a:schemeClr val="dk1"/>
                </a:solidFill>
                <a:latin typeface="Courier New"/>
                <a:ea typeface="Courier New"/>
                <a:cs typeface="Courier New"/>
                <a:sym typeface="Courier New"/>
              </a:rPr>
              <a:t>input</a:t>
            </a:r>
            <a:r>
              <a:rPr lang="en">
                <a:solidFill>
                  <a:schemeClr val="dk1"/>
                </a:solidFill>
              </a:rPr>
              <a:t> is the workhorse of the form world. It can accept many types of user information depending on the </a:t>
            </a:r>
            <a:r>
              <a:rPr b="1" lang="en">
                <a:solidFill>
                  <a:schemeClr val="dk1"/>
                </a:solidFill>
                <a:latin typeface="Courier New"/>
                <a:ea typeface="Courier New"/>
                <a:cs typeface="Courier New"/>
                <a:sym typeface="Courier New"/>
              </a:rPr>
              <a:t>type</a:t>
            </a:r>
            <a:r>
              <a:rPr lang="en">
                <a:solidFill>
                  <a:schemeClr val="dk1"/>
                </a:solidFill>
              </a:rPr>
              <a:t> property it is given.</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b1eca7d345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b1eca7d345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Define the label tag.</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SzPts val="1100"/>
              <a:buChar char="●"/>
            </a:pPr>
            <a:r>
              <a:rPr b="1" lang="en">
                <a:solidFill>
                  <a:schemeClr val="dk1"/>
                </a:solidFill>
                <a:latin typeface="Courier New"/>
                <a:ea typeface="Courier New"/>
                <a:cs typeface="Courier New"/>
                <a:sym typeface="Courier New"/>
              </a:rPr>
              <a:t>label</a:t>
            </a:r>
            <a:r>
              <a:rPr lang="en">
                <a:solidFill>
                  <a:schemeClr val="dk1"/>
                </a:solidFill>
              </a:rPr>
              <a:t> is the tag that indicates what an input represents.</a:t>
            </a:r>
            <a:endParaRPr>
              <a:solidFill>
                <a:schemeClr val="dk1"/>
              </a:solidFill>
            </a:endParaRPr>
          </a:p>
          <a:p>
            <a:pPr indent="-298450" lvl="0" marL="457200" rtl="0" algn="l">
              <a:spcBef>
                <a:spcPts val="0"/>
              </a:spcBef>
              <a:spcAft>
                <a:spcPts val="0"/>
              </a:spcAft>
              <a:buSzPts val="1100"/>
              <a:buChar char="●"/>
            </a:pPr>
            <a:r>
              <a:rPr lang="en">
                <a:solidFill>
                  <a:schemeClr val="dk1"/>
                </a:solidFill>
              </a:rPr>
              <a:t>The </a:t>
            </a:r>
            <a:r>
              <a:rPr b="1" lang="en">
                <a:solidFill>
                  <a:schemeClr val="dk1"/>
                </a:solidFill>
                <a:latin typeface="Courier New"/>
                <a:ea typeface="Courier New"/>
                <a:cs typeface="Courier New"/>
                <a:sym typeface="Courier New"/>
              </a:rPr>
              <a:t>for</a:t>
            </a:r>
            <a:r>
              <a:rPr lang="en">
                <a:solidFill>
                  <a:schemeClr val="dk1"/>
                </a:solidFill>
              </a:rPr>
              <a:t> attribute specifies which form element a label is bound to and uses the element’s </a:t>
            </a:r>
            <a:r>
              <a:rPr b="1" lang="en">
                <a:solidFill>
                  <a:schemeClr val="dk1"/>
                </a:solidFill>
                <a:latin typeface="Courier New"/>
                <a:ea typeface="Courier New"/>
                <a:cs typeface="Courier New"/>
                <a:sym typeface="Courier New"/>
              </a:rPr>
              <a:t>id</a:t>
            </a:r>
            <a:r>
              <a:rPr lang="en">
                <a:solidFill>
                  <a:schemeClr val="dk1"/>
                </a:solidFill>
              </a:rPr>
              <a:t> value as its means of making this distinction. This relationship</a:t>
            </a:r>
            <a:r>
              <a:rPr lang="en">
                <a:solidFill>
                  <a:srgbClr val="242729"/>
                </a:solidFill>
                <a:highlight>
                  <a:srgbClr val="FFFFFF"/>
                </a:highlight>
              </a:rPr>
              <a:t> provides some UI features, such as moving focus to the relevant input field when the label is clicked, tapped, or otherwise triggered.</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b1eca7d3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b1eca7d3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Students apply the HTML knowledge they’ve learned by building a to-do list website.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CodePen is a quick and easy way to get started with basic front-end coding. It also allows you to share your code with others.</a:t>
            </a:r>
            <a:endParaRPr/>
          </a:p>
          <a:p>
            <a:pPr indent="-298450" lvl="0" marL="457200" rtl="0" algn="l">
              <a:spcBef>
                <a:spcPts val="0"/>
              </a:spcBef>
              <a:spcAft>
                <a:spcPts val="0"/>
              </a:spcAft>
              <a:buSzPts val="1100"/>
              <a:buChar char="●"/>
            </a:pPr>
            <a:r>
              <a:rPr lang="en"/>
              <a:t>Keep your to-do list CodePen open throughout the course, or create an account and save the Pen as you go.</a:t>
            </a:r>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SzPts val="1100"/>
              <a:buChar char="●"/>
            </a:pPr>
            <a:r>
              <a:rPr lang="en"/>
              <a:t>Encourage students to be creative and flexible in how they approach the to-do list project. It doesn't have to strictly adhere to the concept of a to-do list — it can be a ramen bowl creator app that lets users add ingredients to their order list, or a world tour planning app that lets users plan out a vacation by adding destinations to the list.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b1eca7d345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b1eca7d345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Transition into CSS by demonstrating how necessary it is in accomplis</a:t>
            </a:r>
            <a:r>
              <a:rPr b="1" lang="en"/>
              <a:t>hing</a:t>
            </a:r>
            <a:r>
              <a:rPr b="1" lang="en"/>
              <a:t> the goal of matching the list site to the wireframe.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dd4fa9b7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dd4fa9b7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86c50fcba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86c50fcba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DURATION:</a:t>
            </a:r>
            <a:r>
              <a:rPr lang="en">
                <a:solidFill>
                  <a:schemeClr val="dk1"/>
                </a:solidFill>
              </a:rPr>
              <a:t> 90 Minutes</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a4a04e049f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a4a04e049f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b="1" lang="en">
                <a:solidFill>
                  <a:schemeClr val="dk1"/>
                </a:solidFill>
              </a:rPr>
              <a:t> Highlight the learning objectives for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b1eca7d345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b1eca7d345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Walk through the reference on CSS basics.</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TEACHING TIPS</a:t>
            </a:r>
            <a:r>
              <a:rPr b="1" lang="en">
                <a:solidFill>
                  <a:schemeClr val="dk1"/>
                </a:solidFill>
                <a:highlight>
                  <a:srgbClr val="FFFFFF"/>
                </a:highlight>
              </a:rPr>
              <a:t>:</a:t>
            </a:r>
            <a:br>
              <a:rPr lang="en">
                <a:solidFill>
                  <a:schemeClr val="dk1"/>
                </a:solidFill>
                <a:highlight>
                  <a:srgbClr val="FFFFFF"/>
                </a:highlight>
              </a:rPr>
            </a:b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Review the CSS properties and discuss their syntax and/or importance in how they’re used to build out designs. Use the code in the reference as an example when discussing the next slides. </a:t>
            </a:r>
            <a:endParaRPr>
              <a:solidFill>
                <a:schemeClr val="dk1"/>
              </a:solidFill>
              <a:highlight>
                <a:srgbClr val="FFFFFF"/>
              </a:highlight>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b1eca7d345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b1eca7d345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and define CSS.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p>
          <a:p>
            <a:pPr indent="-298450" lvl="0" marL="457200" rtl="0" algn="l">
              <a:spcBef>
                <a:spcPts val="0"/>
              </a:spcBef>
              <a:spcAft>
                <a:spcPts val="0"/>
              </a:spcAft>
              <a:buClr>
                <a:schemeClr val="dk1"/>
              </a:buClr>
              <a:buSzPts val="1100"/>
              <a:buChar char="●"/>
            </a:pPr>
            <a:r>
              <a:rPr lang="en">
                <a:solidFill>
                  <a:schemeClr val="dk1"/>
                </a:solidFill>
              </a:rPr>
              <a:t>Large apps might have a universal, generic style sheet and more specific style sheets for each page or subsection.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a98701b990_0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a98701b990_0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the basics of CSS.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Font typeface="Proxima Nova"/>
              <a:buChar char="●"/>
            </a:pPr>
            <a:r>
              <a:rPr lang="en">
                <a:solidFill>
                  <a:schemeClr val="dk1"/>
                </a:solidFill>
                <a:highlight>
                  <a:srgbClr val="FFFFFF"/>
                </a:highlight>
              </a:rPr>
              <a:t>A CSS rule consists of a </a:t>
            </a:r>
            <a:r>
              <a:rPr b="1" lang="en">
                <a:solidFill>
                  <a:schemeClr val="dk1"/>
                </a:solidFill>
                <a:highlight>
                  <a:srgbClr val="FFFFFF"/>
                </a:highlight>
              </a:rPr>
              <a:t>selector</a:t>
            </a:r>
            <a:r>
              <a:rPr lang="en">
                <a:solidFill>
                  <a:schemeClr val="dk1"/>
                </a:solidFill>
                <a:highlight>
                  <a:srgbClr val="FFFFFF"/>
                </a:highlight>
              </a:rPr>
              <a:t> and a </a:t>
            </a:r>
            <a:r>
              <a:rPr b="1" lang="en">
                <a:solidFill>
                  <a:schemeClr val="dk1"/>
                </a:solidFill>
                <a:highlight>
                  <a:srgbClr val="FFFFFF"/>
                </a:highlight>
              </a:rPr>
              <a:t>declaration block</a:t>
            </a:r>
            <a:r>
              <a:rPr lang="en">
                <a:solidFill>
                  <a:schemeClr val="dk1"/>
                </a:solidFill>
                <a:highlight>
                  <a:srgbClr val="FFFFFF"/>
                </a:highlight>
              </a:rPr>
              <a:t>. </a:t>
            </a:r>
            <a:endParaRPr>
              <a:solidFill>
                <a:schemeClr val="dk1"/>
              </a:solidFill>
              <a:highlight>
                <a:srgbClr val="FFFFFF"/>
              </a:highlight>
            </a:endParaRPr>
          </a:p>
          <a:p>
            <a:pPr indent="-298450" lvl="0" marL="914400" rtl="0" algn="l">
              <a:spcBef>
                <a:spcPts val="0"/>
              </a:spcBef>
              <a:spcAft>
                <a:spcPts val="0"/>
              </a:spcAft>
              <a:buClr>
                <a:schemeClr val="dk1"/>
              </a:buClr>
              <a:buSzPts val="1100"/>
              <a:buChar char="●"/>
            </a:pPr>
            <a:r>
              <a:rPr lang="en">
                <a:solidFill>
                  <a:schemeClr val="dk1"/>
                </a:solidFill>
                <a:highlight>
                  <a:srgbClr val="FFFFFF"/>
                </a:highlight>
              </a:rPr>
              <a:t>The </a:t>
            </a:r>
            <a:r>
              <a:rPr b="1" lang="en">
                <a:solidFill>
                  <a:schemeClr val="dk1"/>
                </a:solidFill>
                <a:highlight>
                  <a:srgbClr val="FFFFFF"/>
                </a:highlight>
              </a:rPr>
              <a:t>selector</a:t>
            </a:r>
            <a:r>
              <a:rPr lang="en">
                <a:solidFill>
                  <a:schemeClr val="dk1"/>
                </a:solidFill>
                <a:highlight>
                  <a:srgbClr val="FFFFFF"/>
                </a:highlight>
              </a:rPr>
              <a:t> points to the HTML element you want to style. </a:t>
            </a:r>
            <a:endParaRPr>
              <a:solidFill>
                <a:schemeClr val="dk1"/>
              </a:solidFill>
              <a:highlight>
                <a:srgbClr val="FFFFFF"/>
              </a:highlight>
            </a:endParaRPr>
          </a:p>
          <a:p>
            <a:pPr indent="-298450" lvl="0" marL="914400" rtl="0" algn="l">
              <a:spcBef>
                <a:spcPts val="0"/>
              </a:spcBef>
              <a:spcAft>
                <a:spcPts val="0"/>
              </a:spcAft>
              <a:buClr>
                <a:schemeClr val="dk1"/>
              </a:buClr>
              <a:buSzPts val="1100"/>
              <a:buChar char="●"/>
            </a:pPr>
            <a:r>
              <a:rPr lang="en">
                <a:solidFill>
                  <a:schemeClr val="dk1"/>
                </a:solidFill>
                <a:highlight>
                  <a:srgbClr val="FFFFFF"/>
                </a:highlight>
              </a:rPr>
              <a:t>The </a:t>
            </a:r>
            <a:r>
              <a:rPr b="1" lang="en">
                <a:solidFill>
                  <a:schemeClr val="dk1"/>
                </a:solidFill>
                <a:highlight>
                  <a:srgbClr val="FFFFFF"/>
                </a:highlight>
              </a:rPr>
              <a:t>declaration block</a:t>
            </a:r>
            <a:r>
              <a:rPr lang="en">
                <a:solidFill>
                  <a:schemeClr val="dk1"/>
                </a:solidFill>
                <a:highlight>
                  <a:srgbClr val="FFFFFF"/>
                </a:highlight>
              </a:rPr>
              <a:t> contains one or more directions for how to style that element. </a:t>
            </a:r>
            <a:endParaRPr>
              <a:solidFill>
                <a:schemeClr val="dk1"/>
              </a:solidFill>
              <a:highlight>
                <a:srgbClr val="FFFFFF"/>
              </a:highlight>
            </a:endParaRPr>
          </a:p>
          <a:p>
            <a:pPr indent="-298450" lvl="1" marL="1371600" rtl="0" algn="l">
              <a:spcBef>
                <a:spcPts val="0"/>
              </a:spcBef>
              <a:spcAft>
                <a:spcPts val="0"/>
              </a:spcAft>
              <a:buClr>
                <a:schemeClr val="dk1"/>
              </a:buClr>
              <a:buSzPts val="1100"/>
              <a:buChar char="○"/>
            </a:pPr>
            <a:r>
              <a:rPr lang="en">
                <a:solidFill>
                  <a:schemeClr val="dk1"/>
                </a:solidFill>
                <a:highlight>
                  <a:srgbClr val="FFFFFF"/>
                </a:highlight>
              </a:rPr>
              <a:t>You can have several declarations for one element (font, size, color, alignment).</a:t>
            </a:r>
            <a:endParaRPr>
              <a:solidFill>
                <a:schemeClr val="dk1"/>
              </a:solidFill>
              <a:highlight>
                <a:srgbClr val="FFFFFF"/>
              </a:highlight>
            </a:endParaRPr>
          </a:p>
          <a:p>
            <a:pPr indent="-298450" lvl="1" marL="1371600" rtl="0" algn="l">
              <a:spcBef>
                <a:spcPts val="0"/>
              </a:spcBef>
              <a:spcAft>
                <a:spcPts val="0"/>
              </a:spcAft>
              <a:buClr>
                <a:schemeClr val="dk1"/>
              </a:buClr>
              <a:buSzPts val="1100"/>
              <a:buChar char="○"/>
            </a:pPr>
            <a:r>
              <a:rPr lang="en">
                <a:solidFill>
                  <a:schemeClr val="dk1"/>
                </a:solidFill>
                <a:highlight>
                  <a:srgbClr val="FFFFFF"/>
                </a:highlight>
              </a:rPr>
              <a:t>Each declaration is separated by a semicolon. </a:t>
            </a:r>
            <a:r>
              <a:rPr lang="en">
                <a:solidFill>
                  <a:schemeClr val="dk1"/>
                </a:solidFill>
                <a:highlight>
                  <a:schemeClr val="lt1"/>
                </a:highlight>
              </a:rPr>
              <a:t>A CSS declaration always ends with a semicolon.</a:t>
            </a:r>
            <a:endParaRPr>
              <a:solidFill>
                <a:schemeClr val="dk1"/>
              </a:solidFill>
              <a:highlight>
                <a:srgbClr val="FFFFFF"/>
              </a:highlight>
            </a:endParaRPr>
          </a:p>
          <a:p>
            <a:pPr indent="-298450" lvl="1" marL="1371600" rtl="0" algn="l">
              <a:spcBef>
                <a:spcPts val="0"/>
              </a:spcBef>
              <a:spcAft>
                <a:spcPts val="0"/>
              </a:spcAft>
              <a:buClr>
                <a:schemeClr val="dk1"/>
              </a:buClr>
              <a:buSzPts val="1100"/>
              <a:buChar char="○"/>
            </a:pPr>
            <a:r>
              <a:rPr lang="en">
                <a:solidFill>
                  <a:schemeClr val="dk1"/>
                </a:solidFill>
                <a:highlight>
                  <a:srgbClr val="FFFFFF"/>
                </a:highlight>
              </a:rPr>
              <a:t>Each declaration includes a CSS property name and a value.</a:t>
            </a:r>
            <a:endParaRPr>
              <a:solidFill>
                <a:schemeClr val="dk1"/>
              </a:solidFill>
              <a:highlight>
                <a:srgbClr val="FFFFFF"/>
              </a:highlight>
            </a:endParaRPr>
          </a:p>
          <a:p>
            <a:pPr indent="-298450" lvl="1" marL="1371600" rtl="0" algn="l">
              <a:spcBef>
                <a:spcPts val="0"/>
              </a:spcBef>
              <a:spcAft>
                <a:spcPts val="0"/>
              </a:spcAft>
              <a:buClr>
                <a:schemeClr val="dk1"/>
              </a:buClr>
              <a:buSzPts val="1100"/>
              <a:buChar char="○"/>
            </a:pPr>
            <a:r>
              <a:rPr lang="en">
                <a:solidFill>
                  <a:schemeClr val="dk1"/>
                </a:solidFill>
                <a:highlight>
                  <a:srgbClr val="FFFFFF"/>
                </a:highlight>
              </a:rPr>
              <a:t>Declaration blocks are surrounded by curly braces.</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1eca7d345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1eca7d345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Define CSS properties.</a:t>
            </a:r>
            <a:endParaRPr b="1">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b1eca7d345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b1eca7d345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Illustrate CSS properties and values through an example.</a:t>
            </a:r>
            <a:endParaRPr>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2" name="Shape 772"/>
        <p:cNvGrpSpPr/>
        <p:nvPr/>
      </p:nvGrpSpPr>
      <p:grpSpPr>
        <a:xfrm>
          <a:off x="0" y="0"/>
          <a:ext cx="0" cy="0"/>
          <a:chOff x="0" y="0"/>
          <a:chExt cx="0" cy="0"/>
        </a:xfrm>
      </p:grpSpPr>
      <p:sp>
        <p:nvSpPr>
          <p:cNvPr id="773" name="Google Shape;773;gb1eca7d345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b1eca7d345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Illustrate CSS properties and values through an example.</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Clr>
                <a:schemeClr val="dk1"/>
              </a:buClr>
              <a:buSzPts val="1100"/>
              <a:buFont typeface="Arial"/>
              <a:buNone/>
            </a:pPr>
            <a:r>
              <a:rPr b="1" lang="en">
                <a:solidFill>
                  <a:schemeClr val="dk1"/>
                </a:solidFill>
                <a:highlight>
                  <a:schemeClr val="lt1"/>
                </a:highlight>
              </a:rPr>
              <a:t>TALKING POINTS</a:t>
            </a: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If </a:t>
            </a:r>
            <a:r>
              <a:rPr b="1" lang="en">
                <a:solidFill>
                  <a:schemeClr val="dk1"/>
                </a:solidFill>
                <a:highlight>
                  <a:schemeClr val="lt1"/>
                </a:highlight>
                <a:latin typeface="Courier New"/>
                <a:ea typeface="Courier New"/>
                <a:cs typeface="Courier New"/>
                <a:sym typeface="Courier New"/>
              </a:rPr>
              <a:t>color:white</a:t>
            </a:r>
            <a:r>
              <a:rPr lang="en">
                <a:solidFill>
                  <a:schemeClr val="dk1"/>
                </a:solidFill>
                <a:highlight>
                  <a:schemeClr val="lt1"/>
                </a:highlight>
              </a:rPr>
              <a:t> is listed for 10 different elements in 10 different places, for example, that single rule should be in a single declaration impacting all 10 of the desired elements. That way, changing it to a different color throughout the site will be easier, and you’ll be less prone to “missing a spot.” This is a perfect use case for creating a class called </a:t>
            </a:r>
            <a:r>
              <a:rPr b="1" lang="en">
                <a:solidFill>
                  <a:schemeClr val="dk1"/>
                </a:solidFill>
                <a:highlight>
                  <a:schemeClr val="lt1"/>
                </a:highlight>
                <a:latin typeface="Courier New"/>
                <a:ea typeface="Courier New"/>
                <a:cs typeface="Courier New"/>
                <a:sym typeface="Courier New"/>
              </a:rPr>
              <a:t>.white</a:t>
            </a:r>
            <a:r>
              <a:rPr lang="en">
                <a:solidFill>
                  <a:schemeClr val="dk1"/>
                </a:solidFill>
                <a:highlight>
                  <a:schemeClr val="lt1"/>
                </a:highlight>
              </a:rPr>
              <a:t>.</a:t>
            </a:r>
            <a:endParaRPr>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TEACHING TIPS</a:t>
            </a:r>
            <a:r>
              <a:rPr lang="en">
                <a:solidFill>
                  <a:schemeClr val="dk1"/>
                </a:solidFill>
                <a:highlight>
                  <a:srgbClr val="FFFFFF"/>
                </a:highlight>
              </a:rPr>
              <a:t>:</a:t>
            </a:r>
            <a:endParaRPr>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Font typeface="Proxima Nova"/>
              <a:buChar char="●"/>
            </a:pPr>
            <a:r>
              <a:rPr lang="en">
                <a:solidFill>
                  <a:schemeClr val="dk1"/>
                </a:solidFill>
                <a:highlight>
                  <a:srgbClr val="FFFFFF"/>
                </a:highlight>
              </a:rPr>
              <a:t>This can be a good opportunity to introduce the “Don’t Repeat Yourself” mantra.</a:t>
            </a:r>
            <a:endParaRPr>
              <a:solidFill>
                <a:schemeClr val="dk1"/>
              </a:solidFill>
              <a:highlight>
                <a:srgbClr val="FFFFFF"/>
              </a:highlight>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1eca7d345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1eca7d345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Note the infinite possibilities for CSS properties and values.</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TEACHING TIPS</a:t>
            </a:r>
            <a:r>
              <a:rPr b="1" lang="en">
                <a:solidFill>
                  <a:schemeClr val="dk1"/>
                </a:solidFill>
                <a:highlight>
                  <a:srgbClr val="FFFFFF"/>
                </a:highlight>
              </a:rPr>
              <a:t>:</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Emphasize that attempting to memorize every CSS property and its possible values wouldn’t be a good use of time. Knowing the most commonly used ones and how to quickly research the less common ones when needed is the essential skill.</a:t>
            </a:r>
            <a:endParaRPr>
              <a:solidFill>
                <a:schemeClr val="dk1"/>
              </a:solidFill>
              <a:highlight>
                <a:srgbClr val="FFFFFF"/>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b1eca7d345_0_7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b1eca7d345_0_7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Identify some of the most essential CSS properties.</a:t>
            </a:r>
            <a:endParaRPr b="1"/>
          </a:p>
          <a:p>
            <a:pPr indent="0" lvl="0" marL="0" rtl="0" algn="l">
              <a:spcBef>
                <a:spcPts val="0"/>
              </a:spcBef>
              <a:spcAft>
                <a:spcPts val="0"/>
              </a:spcAft>
              <a:buNone/>
            </a:pPr>
            <a:r>
              <a:t/>
            </a:r>
            <a:endParaRPr b="1"/>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 course, there are more or less on each developer’s individual list, so these are by no means </a:t>
            </a:r>
            <a:r>
              <a:rPr i="1" lang="en">
                <a:solidFill>
                  <a:schemeClr val="dk1"/>
                </a:solidFill>
              </a:rPr>
              <a:t>the</a:t>
            </a:r>
            <a:r>
              <a:rPr lang="en">
                <a:solidFill>
                  <a:schemeClr val="dk1"/>
                </a:solidFill>
              </a:rPr>
              <a:t> most important CSS properties.</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r>
              <a:rPr b="1" lang="en"/>
              <a:t>:</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Reiterate that students will get a sense for which ones are important based on what they’re</a:t>
            </a:r>
            <a:r>
              <a:rPr lang="en">
                <a:solidFill>
                  <a:schemeClr val="dk1"/>
                </a:solidFill>
              </a:rPr>
              <a:t> seeing and</a:t>
            </a:r>
            <a:r>
              <a:rPr lang="en"/>
              <a:t> using the most often when inspecting sites on their browser.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abeb60366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abeb60366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Share the day’s agenda with the class.</a:t>
            </a:r>
            <a:endParaRPr b="1"/>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a98701b990_0_1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a98701b990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Lead a discussion on CSS rules and allow students to apply what they’ve learned so far.</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TALKING POINTS: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Which one is the selector? Value? Property?</a:t>
            </a:r>
            <a:r>
              <a:rPr lang="en">
                <a:solidFill>
                  <a:schemeClr val="dk1"/>
                </a:solidFill>
              </a:rPr>
              <a:t>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DB00"/>
                </a:highlight>
              </a:rPr>
              <a:t>FOR REMOTE CLASSROOMS:</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Create a thread in Slack for each question and solicit suggestions for what other selectors, values, or properties there might be.</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aabeb60366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aabeb60366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Introduce the main attributes used in CSS selectors that are necessary for effective styling.</a:t>
            </a:r>
            <a:endParaRPr b="1"/>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a98701b990_0_1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a98701b990_0_1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selectors.</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TALKING POINTS</a:t>
            </a:r>
            <a:r>
              <a:rPr b="1" lang="en">
                <a:solidFill>
                  <a:schemeClr val="dk1"/>
                </a:solidFill>
                <a:highlight>
                  <a:srgbClr val="FFFFFF"/>
                </a:highlight>
              </a:rPr>
              <a:t>:</a:t>
            </a:r>
            <a:r>
              <a:rPr lang="en">
                <a:solidFill>
                  <a:schemeClr val="dk1"/>
                </a:solidFill>
                <a:highlight>
                  <a:srgbClr val="FFFFFF"/>
                </a:highlight>
              </a:rPr>
              <a:t> </a:t>
            </a:r>
            <a:br>
              <a:rPr lang="en">
                <a:solidFill>
                  <a:schemeClr val="dk1"/>
                </a:solidFill>
                <a:highlight>
                  <a:srgbClr val="FFFFFF"/>
                </a:highlight>
              </a:rPr>
            </a:b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Selectors put the “cascade” in cascading style sheets. Rules can be as broad or specific as you make them, and more specific rules beat less specific ones.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Many CSS “bugs” are caused by specificity conflicts.</a:t>
            </a:r>
            <a:endParaRPr>
              <a:solidFill>
                <a:schemeClr val="dk1"/>
              </a:solidFill>
              <a:highlight>
                <a:srgbClr val="FFFFFF"/>
              </a:highlight>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a98701b99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a98701b99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the concept of multiple selectors.</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TALKING POINTS</a:t>
            </a:r>
            <a:r>
              <a:rPr b="1" lang="en">
                <a:solidFill>
                  <a:schemeClr val="dk1"/>
                </a:solidFill>
                <a:highlight>
                  <a:srgbClr val="FFFFFF"/>
                </a:highlight>
              </a:rPr>
              <a:t>:</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Using multiple selectors is especially effective when the same type of style is repeated throughout a site. If you ever want to change the color, for example, you would typically be changing it in all other places where the same color was chosen as part of altering the theme of the site. </a:t>
            </a:r>
            <a:endParaRPr>
              <a:solidFill>
                <a:schemeClr val="dk1"/>
              </a:solidFill>
              <a:highlight>
                <a:srgbClr val="FFFFFF"/>
              </a:high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a98701b990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a98701b990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Define parent selectors and introduce combinators.</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TALKING POINTS</a:t>
            </a:r>
            <a:r>
              <a:rPr b="1" lang="en">
                <a:solidFill>
                  <a:schemeClr val="dk1"/>
                </a:solidFill>
                <a:highlight>
                  <a:srgbClr val="FFFFFF"/>
                </a:highlight>
              </a:rPr>
              <a:t>:</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Parent selectors are commonly used to target specific areas of a site. Targeting an element based on its path adds to its specificity and increases its weight when compared to other rules applied to the same type of element.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Find out more about combinators here: </a:t>
            </a:r>
            <a:r>
              <a:rPr lang="en" u="sng">
                <a:solidFill>
                  <a:schemeClr val="hlink"/>
                </a:solidFill>
                <a:hlinkClick r:id="rId2"/>
              </a:rPr>
              <a:t>https://www.w3schools.com/css/css_combinators.asp</a:t>
            </a:r>
            <a:r>
              <a:rPr lang="en">
                <a:solidFill>
                  <a:schemeClr val="dk1"/>
                </a:solidFill>
                <a:highlight>
                  <a:srgbClr val="FFFFFF"/>
                </a:highlight>
              </a:rPr>
              <a:t>.</a:t>
            </a:r>
            <a:endParaRPr>
              <a:solidFill>
                <a:schemeClr val="dk1"/>
              </a:solidFill>
              <a:highlight>
                <a:srgbClr val="FFFFFF"/>
              </a:highlight>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a98701b990_0_18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a98701b990_0_18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Show how to target multiple attributes using selectors.</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TEACHING TIPS</a:t>
            </a:r>
            <a:r>
              <a:rPr b="1" lang="en">
                <a:solidFill>
                  <a:schemeClr val="dk1"/>
                </a:solidFill>
                <a:highlight>
                  <a:srgbClr val="FFFFFF"/>
                </a:highlight>
              </a:rPr>
              <a:t>:</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Explain that a series of selectors connected without a space are all targeting the same element. The subtle difference between this and the parent selector can easily cause unintended behavior.</a:t>
            </a:r>
            <a:endParaRPr>
              <a:solidFill>
                <a:schemeClr val="dk1"/>
              </a:solidFill>
              <a:highlight>
                <a:srgbClr val="FFFFFF"/>
              </a:highlight>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98701b990_0_1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a98701b990_0_1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 high-level conceptual comparison between different selector strategies, encouraging students to choose thoughtfully when declaring attributes and selectors.</a:t>
            </a:r>
            <a:endParaRPr b="1">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a98701b990_0_1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a98701b990_0_1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Provide some tips for organizing CSS documents before students begin creating them.</a:t>
            </a:r>
            <a:endParaRPr b="1">
              <a:solidFill>
                <a:schemeClr val="dk1"/>
              </a:solidFil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98701b990_0_18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98701b990_0_18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the opportunity to apply their knowledge of CSS properties and selectors.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also encourage students to make changes to the rules and see what happens — experimentation will be key to exploring these early concepts.</a:t>
            </a:r>
            <a:endParaRPr>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b1eca7d345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b1eca7d345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Establish the need for the display and box model properties by grounding them in the project at hand.</a:t>
            </a:r>
            <a:endParaRPr b="1"/>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aabeb60366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aabeb60366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a154c5e691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a154c5e691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the box model.</a:t>
            </a:r>
            <a:endParaRPr b="1">
              <a:solidFill>
                <a:schemeClr val="dk1"/>
              </a:solidFill>
              <a:highlight>
                <a:srgbClr val="FFFFFF"/>
              </a:highlight>
            </a:endParaRPr>
          </a:p>
          <a:p>
            <a:pPr indent="0" lvl="0" marL="0" rtl="0" algn="l">
              <a:spcBef>
                <a:spcPts val="0"/>
              </a:spcBef>
              <a:spcAft>
                <a:spcPts val="0"/>
              </a:spcAft>
              <a:buNone/>
            </a:pPr>
            <a:r>
              <a:t/>
            </a:r>
            <a:endParaRPr b="1">
              <a:solidFill>
                <a:schemeClr val="dk1"/>
              </a:solidFill>
              <a:highlight>
                <a:srgbClr val="FFFFFF"/>
              </a:highlight>
            </a:endParaRPr>
          </a:p>
          <a:p>
            <a:pPr indent="0" lvl="0" marL="0" rtl="0" algn="l">
              <a:spcBef>
                <a:spcPts val="0"/>
              </a:spcBef>
              <a:spcAft>
                <a:spcPts val="0"/>
              </a:spcAft>
              <a:buNone/>
            </a:pPr>
            <a:r>
              <a:rPr b="1" lang="en">
                <a:solidFill>
                  <a:schemeClr val="dk1"/>
                </a:solidFill>
                <a:highlight>
                  <a:srgbClr val="FFFFFF"/>
                </a:highlight>
              </a:rPr>
              <a:t>TEACHING TIPS:</a:t>
            </a:r>
            <a:endParaRPr b="1">
              <a:solidFill>
                <a:schemeClr val="dk1"/>
              </a:solidFill>
              <a:highlight>
                <a:srgbClr val="FFFFFF"/>
              </a:highlight>
            </a:endParaRPr>
          </a:p>
          <a:p>
            <a:pPr indent="0" lvl="0" marL="0" rtl="0" algn="l">
              <a:spcBef>
                <a:spcPts val="0"/>
              </a:spcBef>
              <a:spcAft>
                <a:spcPts val="0"/>
              </a:spcAft>
              <a:buNone/>
            </a:pPr>
            <a:r>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Open up Chrome Inspector on a website and reveal its box-model highlighting feature. Explain the colors behind the box model and how you can play around with the values right there in Inspector. Hopefully, students are getting used to using the Inspector frequently as they code. </a:t>
            </a:r>
            <a:endParaRPr>
              <a:solidFill>
                <a:schemeClr val="dk1"/>
              </a:solidFill>
              <a:highlight>
                <a:srgbClr val="FFFFFF"/>
              </a:highlight>
            </a:endParaRPr>
          </a:p>
          <a:p>
            <a:pPr indent="-298450" lvl="0" marL="457200" rtl="0" algn="l">
              <a:spcBef>
                <a:spcPts val="0"/>
              </a:spcBef>
              <a:spcAft>
                <a:spcPts val="0"/>
              </a:spcAft>
              <a:buClr>
                <a:schemeClr val="dk1"/>
              </a:buClr>
              <a:buSzPts val="1100"/>
              <a:buChar char="●"/>
            </a:pPr>
            <a:r>
              <a:rPr lang="en">
                <a:solidFill>
                  <a:schemeClr val="dk1"/>
                </a:solidFill>
                <a:highlight>
                  <a:srgbClr val="FFFFFF"/>
                </a:highlight>
              </a:rPr>
              <a:t>You should also explain how margin or padding shorthand declarations go clockwise around the box. Draw that out for the class.</a:t>
            </a:r>
            <a:endParaRPr>
              <a:solidFill>
                <a:schemeClr val="dk1"/>
              </a:solidFill>
              <a:highlight>
                <a:srgbClr val="FFFFFF"/>
              </a:highligh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a154c5e691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a154c5e69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Discuss each level of the box model.</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Tell students that if they want to "push" an element on the page, they should use margin on the element they want to move around. If they want to make an element "bigger," padding is the appropriate way to add space inside an element.</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154c5e691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154c5e691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Introduce the display attribute and the </a:t>
            </a:r>
            <a:r>
              <a:rPr b="1" lang="en"/>
              <a:t>aspects</a:t>
            </a:r>
            <a:r>
              <a:rPr b="1" lang="en"/>
              <a:t> we’ll cover.</a:t>
            </a:r>
            <a:endParaRPr b="1"/>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a154c5e691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a154c5e691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Delineate between block and inline elements.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r>
              <a:rPr b="1" lang="en">
                <a:solidFill>
                  <a:schemeClr val="dk1"/>
                </a:solidFill>
              </a:rPr>
              <a:t>:</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Using Inspector is crucial for figuring out which elements are block versus inline when you’re first starting out; it can be tough to know.</a:t>
            </a:r>
            <a:endParaRPr>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1" name="Shape 971"/>
        <p:cNvGrpSpPr/>
        <p:nvPr/>
      </p:nvGrpSpPr>
      <p:grpSpPr>
        <a:xfrm>
          <a:off x="0" y="0"/>
          <a:ext cx="0" cy="0"/>
          <a:chOff x="0" y="0"/>
          <a:chExt cx="0" cy="0"/>
        </a:xfrm>
      </p:grpSpPr>
      <p:sp>
        <p:nvSpPr>
          <p:cNvPr id="972" name="Google Shape;972;ga154c5e691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3" name="Google Shape;973;ga154c5e69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Illustrate an example of the block display type.</a:t>
            </a:r>
            <a:endParaRPr b="1"/>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a154c5e691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a154c5e691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Illustrate an example of the inline display type.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a154c5e691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a154c5e691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Illustrate an example of the inline-block display type.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a154c5e691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a154c5e691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Illustrate an example of the none display type.</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Question</a:t>
            </a:r>
            <a:r>
              <a:rPr b="1" lang="en">
                <a:solidFill>
                  <a:schemeClr val="dk1"/>
                </a:solidFill>
              </a:rPr>
              <a:t>:</a:t>
            </a:r>
            <a:r>
              <a:rPr lang="en">
                <a:solidFill>
                  <a:schemeClr val="dk1"/>
                </a:solidFill>
              </a:rPr>
              <a:t> If we don’t want something to be visible, why even put it in the HTML at all?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Answer</a:t>
            </a:r>
            <a:r>
              <a:rPr b="1" lang="en">
                <a:solidFill>
                  <a:schemeClr val="dk1"/>
                </a:solidFill>
              </a:rPr>
              <a:t>:</a:t>
            </a:r>
            <a:r>
              <a:rPr lang="en">
                <a:solidFill>
                  <a:schemeClr val="dk1"/>
                </a:solidFill>
              </a:rPr>
              <a:t> We can use JavaScript to make it visible later on and do the opposite to hide elements by giving them </a:t>
            </a:r>
            <a:r>
              <a:rPr b="1" lang="en">
                <a:solidFill>
                  <a:schemeClr val="dk1"/>
                </a:solidFill>
                <a:latin typeface="Courier New"/>
                <a:ea typeface="Courier New"/>
                <a:cs typeface="Courier New"/>
                <a:sym typeface="Courier New"/>
              </a:rPr>
              <a:t>display: none</a:t>
            </a:r>
            <a:r>
              <a:rPr lang="en">
                <a:solidFill>
                  <a:schemeClr val="dk1"/>
                </a:solidFill>
              </a:rPr>
              <a:t> as well.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a154c5e69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a154c5e69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the opportunity to apply their knowledge of the box model and display types.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r>
              <a:rPr b="1" lang="en">
                <a:solidFill>
                  <a:schemeClr val="dk1"/>
                </a:solidFill>
              </a:rPr>
              <a:t>:</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could be a partial code-along/self-guided activity. Demonstrate the solution one piece at a time, then after about 15 minutes, check on the header section. After 30 minutes, check on the image gallery, and so 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exercise may be beyond what students can do. Check in on students, support them, and encourage them to push into new material.</a:t>
            </a:r>
            <a:endParaRPr>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aabeb6036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aabeb6036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Walk through the solution of the box model exercise.</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solution example isn't perfect, and you can point out the breakpoints or limitations of the code to encourage students to continue exploring better ways of producing layouts in CSS. However, this solution uses what we know so far, and provides good repetition of our basic styles.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aabeb6036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aabeb6036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lt1"/>
                </a:highlight>
              </a:rPr>
              <a:t>PURPOSE: Introduce General Assembly.</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0" lvl="0" marL="0" rtl="0" algn="l">
              <a:spcBef>
                <a:spcPts val="0"/>
              </a:spcBef>
              <a:spcAft>
                <a:spcPts val="0"/>
              </a:spcAft>
              <a:buNone/>
            </a:pPr>
            <a:r>
              <a:rPr b="1" lang="en">
                <a:solidFill>
                  <a:schemeClr val="dk1"/>
                </a:solidFill>
                <a:highlight>
                  <a:schemeClr val="lt1"/>
                </a:highlight>
              </a:rPr>
              <a:t>TALKING POINTS:</a:t>
            </a:r>
            <a:endParaRPr b="1">
              <a:solidFill>
                <a:schemeClr val="dk1"/>
              </a:solidFill>
              <a:highlight>
                <a:schemeClr val="lt1"/>
              </a:highlight>
            </a:endParaRPr>
          </a:p>
          <a:p>
            <a:pPr indent="0" lvl="0" marL="0" rtl="0" algn="l">
              <a:spcBef>
                <a:spcPts val="0"/>
              </a:spcBef>
              <a:spcAft>
                <a:spcPts val="0"/>
              </a:spcAft>
              <a:buNone/>
            </a:pPr>
            <a:r>
              <a:t/>
            </a:r>
            <a:endParaRPr b="1">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So, who are we and why are you here? General Assembly, or “GA,” is a global education institution that specializes in the most in-demand skills across data, design, technology, and business.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We offer classes, workshops, and courses in web development, design, digital marketing, data science, and business with a range of commitment options.</a:t>
            </a:r>
            <a:endParaRPr>
              <a:solidFill>
                <a:schemeClr val="dk1"/>
              </a:solidFill>
              <a:highlight>
                <a:schemeClr val="lt1"/>
              </a:highlight>
            </a:endParaRPr>
          </a:p>
          <a:p>
            <a:pPr indent="-298450" lvl="0" marL="457200" rtl="0" algn="l">
              <a:spcBef>
                <a:spcPts val="0"/>
              </a:spcBef>
              <a:spcAft>
                <a:spcPts val="0"/>
              </a:spcAft>
              <a:buClr>
                <a:schemeClr val="dk1"/>
              </a:buClr>
              <a:buSzPts val="1100"/>
              <a:buChar char="●"/>
            </a:pPr>
            <a:r>
              <a:rPr lang="en">
                <a:solidFill>
                  <a:schemeClr val="dk1"/>
                </a:solidFill>
                <a:highlight>
                  <a:schemeClr val="lt1"/>
                </a:highlight>
              </a:rPr>
              <a:t>As part of helping individuals like yourselves acquire new skills and/or transition into a new career, we also work with a global network of employers as a source of talent. More than 9,000 of our Immersive graduates have been hired into tech careers!</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1eca7d345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1eca7d345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the opportunity to apply their CSS knowledge to their to-do list app.</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Reiterate fundamental layouts concepts (e.g., "Block will block anything else from sharing space, while inline-block lets things sit next to each other.").</a:t>
            </a:r>
            <a:endParaRPr/>
          </a:p>
          <a:p>
            <a:pPr indent="-298450" lvl="0" marL="457200" rtl="0" algn="l">
              <a:spcBef>
                <a:spcPts val="0"/>
              </a:spcBef>
              <a:spcAft>
                <a:spcPts val="0"/>
              </a:spcAft>
              <a:buSzPts val="1100"/>
              <a:buChar char="●"/>
            </a:pPr>
            <a:r>
              <a:rPr lang="en"/>
              <a:t>Students will likely struggle with container elements that aren't necessarily visible on the page, so get them thinking about creating divs and sections when elements need to be laid out together.</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00104c0a0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00104c0a0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60 Minutes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highlight>
                  <a:srgbClr val="FFDB00"/>
                </a:highlight>
              </a:rPr>
              <a:t>Customize it!</a:t>
            </a:r>
            <a:r>
              <a:rPr b="1" lang="en">
                <a:solidFill>
                  <a:schemeClr val="dk1"/>
                </a:solidFill>
              </a:rPr>
              <a:t> </a:t>
            </a:r>
            <a:r>
              <a:rPr lang="en">
                <a:solidFill>
                  <a:schemeClr val="dk1"/>
                </a:solidFill>
              </a:rPr>
              <a:t>If you’d like, replace</a:t>
            </a:r>
            <a:r>
              <a:rPr lang="en">
                <a:solidFill>
                  <a:schemeClr val="dk1"/>
                </a:solidFill>
              </a:rPr>
              <a:t> with your favorite GIF or image related to food or eating. :)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 name="Shape 1045"/>
        <p:cNvGrpSpPr/>
        <p:nvPr/>
      </p:nvGrpSpPr>
      <p:grpSpPr>
        <a:xfrm>
          <a:off x="0" y="0"/>
          <a:ext cx="0" cy="0"/>
          <a:chOff x="0" y="0"/>
          <a:chExt cx="0" cy="0"/>
        </a:xfrm>
      </p:grpSpPr>
      <p:sp>
        <p:nvSpPr>
          <p:cNvPr id="1046" name="Google Shape;1046;ga00104c0a0_0_1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a00104c0a0_0_1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86c50fcba5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86c50fcba5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DURATION:</a:t>
            </a:r>
            <a:r>
              <a:rPr lang="en">
                <a:solidFill>
                  <a:schemeClr val="dk1"/>
                </a:solidFill>
              </a:rPr>
              <a:t> 60 Minutes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a4a04e049f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a4a04e049f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Highlight the learning objectives for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a1755d50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a1755d50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Set up a conceptual framework for web apps to place JavaScript clearly in the context of front-end development.</a:t>
            </a:r>
            <a:endParaRPr b="1"/>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a154c5e691_0_1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a154c5e691_0_1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Simplify JavaScript to its absolute essentials so students can use it for web interactions later.</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Elements or objects will be variables, and events will trigger functions. </a:t>
            </a:r>
            <a:endParaRPr>
              <a:solidFill>
                <a:schemeClr val="dk1"/>
              </a:solidFill>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a154c5e691_0_1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a154c5e691_0_1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Establish how to create variables and store information in JavaScript.</a:t>
            </a:r>
            <a:endParaRPr b="1">
              <a:solidFill>
                <a:schemeClr val="dk1"/>
              </a:solidFill>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a154c5e691_0_17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a154c5e691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Establish conventions for naming variables in JavaScript.</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camelCase is the standard used for naming variables in JS. Other languages such as Ruby use the underscore to separate words</a:t>
            </a:r>
            <a:r>
              <a:rPr lang="en">
                <a:solidFill>
                  <a:schemeClr val="dk1"/>
                </a:solidFill>
              </a:rPr>
              <a:t>_in_a_name.</a:t>
            </a:r>
            <a:r>
              <a:rPr lang="en">
                <a:solidFill>
                  <a:schemeClr val="dk1"/>
                </a:solidFill>
              </a:rPr>
              <a:t>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a154c5e691_0_1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a154c5e691_0_1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Introduce console.log so students know to use it for debugging purposes.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console will be your main method of "communicating" with your JS code.</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aabeb6036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aabeb6036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Share the subjects General Assembly teaches.</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aabeb60366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aabeb60366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JavaScript operators.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These symbols are the building blocks for JS syntax. The only tricky one is assignment versus equality.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a154c5e691_0_1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a154c5e691_0_1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Illustrate the concept of variable reassignment.</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Just doing </a:t>
            </a:r>
            <a:r>
              <a:rPr b="1" lang="en">
                <a:solidFill>
                  <a:schemeClr val="dk1"/>
                </a:solidFill>
                <a:latin typeface="Courier New"/>
                <a:ea typeface="Courier New"/>
                <a:cs typeface="Courier New"/>
                <a:sym typeface="Courier New"/>
              </a:rPr>
              <a:t>*</a:t>
            </a:r>
            <a:r>
              <a:rPr lang="en">
                <a:solidFill>
                  <a:schemeClr val="dk1"/>
                </a:solidFill>
              </a:rPr>
              <a:t> or </a:t>
            </a:r>
            <a:r>
              <a:rPr b="1" lang="en">
                <a:solidFill>
                  <a:schemeClr val="dk1"/>
                </a:solidFill>
                <a:latin typeface="Courier New"/>
                <a:ea typeface="Courier New"/>
                <a:cs typeface="Courier New"/>
                <a:sym typeface="Courier New"/>
              </a:rPr>
              <a:t>+</a:t>
            </a:r>
            <a:r>
              <a:rPr lang="en">
                <a:solidFill>
                  <a:schemeClr val="dk1"/>
                </a:solidFill>
              </a:rPr>
              <a:t> won’t actually change the value. Using the assignment operator (</a:t>
            </a:r>
            <a:r>
              <a:rPr b="1" lang="en">
                <a:solidFill>
                  <a:schemeClr val="dk1"/>
                </a:solidFill>
                <a:latin typeface="Courier New"/>
                <a:ea typeface="Courier New"/>
                <a:cs typeface="Courier New"/>
                <a:sym typeface="Courier New"/>
              </a:rPr>
              <a:t>=</a:t>
            </a:r>
            <a:r>
              <a:rPr lang="en">
                <a:solidFill>
                  <a:schemeClr val="dk1"/>
                </a:solidFill>
              </a:rPr>
              <a:t> sign) is what overwrites a variable’s current value to a new value. You could also write </a:t>
            </a:r>
            <a:r>
              <a:rPr b="1" lang="en">
                <a:solidFill>
                  <a:schemeClr val="dk1"/>
                </a:solidFill>
                <a:latin typeface="Courier New"/>
                <a:ea typeface="Courier New"/>
                <a:cs typeface="Courier New"/>
                <a:sym typeface="Courier New"/>
              </a:rPr>
              <a:t>+=</a:t>
            </a:r>
            <a:r>
              <a:rPr lang="en">
                <a:solidFill>
                  <a:schemeClr val="dk1"/>
                </a:solidFill>
              </a:rPr>
              <a:t> as a shortcut.</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1755d5053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1755d5053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Get students acquainted with basic JS operations by having them continually modify a variable. This should help build repetition with the concept of declaring and updating variables.</a:t>
            </a:r>
            <a:endParaRPr b="1"/>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ga154c5e691_0_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3" name="Google Shape;1153;ga154c5e691_0_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the concept of functions.</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r>
              <a:rPr b="1" lang="en">
                <a:solidFill>
                  <a:schemeClr val="dk1"/>
                </a:solidFill>
              </a:rPr>
              <a:t>:</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just saw functions on the last slide: </a:t>
            </a:r>
            <a:r>
              <a:rPr b="1" lang="en">
                <a:solidFill>
                  <a:schemeClr val="dk1"/>
                </a:solidFill>
                <a:latin typeface="Courier New"/>
                <a:ea typeface="Courier New"/>
                <a:cs typeface="Courier New"/>
                <a:sym typeface="Courier New"/>
              </a:rPr>
              <a:t>console.log</a:t>
            </a:r>
            <a:r>
              <a:rPr lang="en">
                <a:solidFill>
                  <a:schemeClr val="dk1"/>
                </a:solidFill>
              </a:rPr>
              <a:t> and friends take in a message and do something with it.</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a154c5e691_0_10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a154c5e691_0_10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Demonstrate JavaScript function syntax.</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are the sets of instructions we will later be able to trigger when users perform actions with our HTML.</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Spend some time with basic function challenges, demonstrating the power and problem-solving capability of functions.</a:t>
            </a:r>
            <a:endParaRPr>
              <a:solidFill>
                <a:schemeClr val="dk1"/>
              </a:solidFill>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abeb6036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abeb6036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Give students the opportunity to create JavaScript functions on their own and research what they don’t know.</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
              <a:t>TEACHING TIPS: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Continue encouraging students to Google their questions to learn more useful things in JavaScript.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86c50fcba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86c50fcba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DURATION: </a:t>
            </a:r>
            <a:r>
              <a:rPr lang="en">
                <a:solidFill>
                  <a:schemeClr val="dk1"/>
                </a:solidFill>
              </a:rPr>
              <a:t>120 Minutes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a4a04e049f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a4a04e049f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Highlight the learning objectives for this section.</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a1755d5053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a1755d5053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Establish how JS is actually applied in practice to connect the previous concepts to more concrete objectives.</a:t>
            </a:r>
            <a:endParaRPr b="1">
              <a:solidFill>
                <a:schemeClr val="dk1"/>
              </a:solidFill>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a1755d505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a1755d505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solidFill>
                <a:schemeClr val="dk1"/>
              </a:solidFill>
              <a:highlight>
                <a:srgbClr val="FFFF00"/>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abeb60366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abeb60366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Introduce yourself.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ga1755d5053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a1755d5053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Define a JavaScript object.</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Objects can be intuitively understood for what they are: things in JavaScript.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Objects have properties and methods, like your computer: It has a color, size, and brand, but it also has the ability to do things like turn on, change the screen brightness, and so on.</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1755d5053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1755d5053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Make a strong connection between HTML and JavaScript by understanding that HTML elements are represented in JavaScript as DOM elements or objects.</a:t>
            </a:r>
            <a:endParaRPr b="1">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a1755d5053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a1755d5053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Define the main JavaScript objects on a webpage.</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be using the document object to grab specific elements and manipulate the current page.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We've already been using the console object without even knowing it (through console.log()), so connecting that syntax with document.querySelector() can be effective.</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1755d5053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1755d5053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Describe the DOM.</a:t>
            </a:r>
            <a:endParaRPr b="1">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Open DevTools and type in the word “document” to see what’s returned. Getting students comfortable with exploring, especially in DevTools, is key to continuing their learning after the workshop.</a:t>
            </a:r>
            <a:endParaRPr>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a1755d5053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a1755d5053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Introduce the idea of properties for objects.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298450" lvl="0" marL="457200" rtl="0" algn="l">
              <a:spcBef>
                <a:spcPts val="1000"/>
              </a:spcBef>
              <a:spcAft>
                <a:spcPts val="0"/>
              </a:spcAft>
              <a:buClr>
                <a:schemeClr val="dk1"/>
              </a:buClr>
              <a:buSzPts val="1100"/>
              <a:buChar char="●"/>
            </a:pPr>
            <a:r>
              <a:rPr lang="en">
                <a:solidFill>
                  <a:schemeClr val="dk1"/>
                </a:solidFill>
              </a:rPr>
              <a:t>Students may recognize some of these properties as HTML attributes or CSS properties. Emphasize the concept of key-value pairs throughout programming.</a:t>
            </a:r>
            <a:endParaRPr>
              <a:solidFill>
                <a:schemeClr val="dk1"/>
              </a:solidFill>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1755d5053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1755d5053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Set up methods in preparation for DOM manipulation methods.</a:t>
            </a:r>
            <a:endParaRPr b="1">
              <a:solidFill>
                <a:schemeClr val="dk1"/>
              </a:solidFill>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a1755d5053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4" name="Google Shape;1284;ga1755d5053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Bring together the concepts of objects and methods through a code example.</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line of code gets the element with an ID of </a:t>
            </a:r>
            <a:r>
              <a:rPr b="1" lang="en">
                <a:solidFill>
                  <a:schemeClr val="dk1"/>
                </a:solidFill>
                <a:latin typeface="Courier New"/>
                <a:ea typeface="Courier New"/>
                <a:cs typeface="Courier New"/>
                <a:sym typeface="Courier New"/>
              </a:rPr>
              <a:t>ga</a:t>
            </a:r>
            <a:r>
              <a:rPr lang="en">
                <a:solidFill>
                  <a:schemeClr val="dk1"/>
                </a:solidFill>
              </a:rPr>
              <a:t> from the DOM. It would </a:t>
            </a:r>
            <a:r>
              <a:rPr b="1" lang="en">
                <a:solidFill>
                  <a:schemeClr val="dk1"/>
                </a:solidFill>
              </a:rPr>
              <a:t>return</a:t>
            </a:r>
            <a:r>
              <a:rPr lang="en">
                <a:solidFill>
                  <a:schemeClr val="dk1"/>
                </a:solidFill>
              </a:rPr>
              <a:t> an object — our DOM element — that we could then manipulate.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querySelector method accepts a CSS selector and returns the </a:t>
            </a:r>
            <a:r>
              <a:rPr b="1" lang="en">
                <a:solidFill>
                  <a:schemeClr val="dk1"/>
                </a:solidFill>
              </a:rPr>
              <a:t>first</a:t>
            </a:r>
            <a:r>
              <a:rPr lang="en">
                <a:solidFill>
                  <a:schemeClr val="dk1"/>
                </a:solidFill>
              </a:rPr>
              <a:t> matching DOM element.</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a1755d5053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a1755d5053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Provide concrete examples of</a:t>
            </a:r>
            <a:r>
              <a:rPr b="1" lang="en">
                <a:solidFill>
                  <a:schemeClr val="dk1"/>
                </a:solidFill>
              </a:rPr>
              <a:t> using the querySelector method</a:t>
            </a:r>
            <a:r>
              <a:rPr b="1" lang="en">
                <a:solidFill>
                  <a:schemeClr val="dk1"/>
                </a:solidFill>
              </a:rPr>
              <a:t> to get elements from the DOM a</a:t>
            </a:r>
            <a:r>
              <a:rPr b="1" lang="en">
                <a:solidFill>
                  <a:schemeClr val="dk1"/>
                </a:solidFill>
              </a:rPr>
              <a:t>nd</a:t>
            </a:r>
            <a:r>
              <a:rPr b="1" lang="en">
                <a:solidFill>
                  <a:schemeClr val="dk1"/>
                </a:solidFill>
              </a:rPr>
              <a:t> how to set </a:t>
            </a:r>
            <a:r>
              <a:rPr b="1" lang="en">
                <a:solidFill>
                  <a:schemeClr val="dk1"/>
                </a:solidFill>
              </a:rPr>
              <a:t>their </a:t>
            </a:r>
            <a:r>
              <a:rPr b="1" lang="en">
                <a:solidFill>
                  <a:schemeClr val="dk1"/>
                </a:solidFill>
              </a:rPr>
              <a:t>properties.</a:t>
            </a:r>
            <a:endParaRPr b="1">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a:solidFill>
                <a:schemeClr val="dk1"/>
              </a:solidFill>
            </a:endParaRPr>
          </a:p>
          <a:p>
            <a:pPr indent="-298450" lvl="0" marL="457200" rtl="0" algn="l">
              <a:spcBef>
                <a:spcPts val="1000"/>
              </a:spcBef>
              <a:spcAft>
                <a:spcPts val="0"/>
              </a:spcAft>
              <a:buClr>
                <a:schemeClr val="dk1"/>
              </a:buClr>
              <a:buSzPts val="1100"/>
              <a:buChar char="●"/>
            </a:pPr>
            <a:r>
              <a:rPr lang="en">
                <a:solidFill>
                  <a:schemeClr val="dk1"/>
                </a:solidFill>
              </a:rPr>
              <a:t>You can also make the strong connection between JS and CSS, given that JS is using CSS language to target specific elements.</a:t>
            </a:r>
            <a:endParaRPr>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abeb6036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abeb6036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Set up how to add new elements to the DOM, which students can then use in their to-do list project. </a:t>
            </a:r>
            <a:endParaRPr b="1"/>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The main methods we'll need for the list are querySelector, createElement, and appendChild. There are hundreds of methods you'll rarely ever need and a half-dozen methods worth memorizing.</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a1755d5053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a1755d5053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Walk students through a few DOM properties and methods.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Take your time going through this section. Use it to change stuff around and show students what’s possible.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 name="Google Shape;14;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pic>
        <p:nvPicPr>
          <p:cNvPr descr="GA-Cog-900.png" id="17" name="Google Shape;17;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8" name="Google Shape;18;p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p:cSld name="CUSTOM_8_1">
    <p:spTree>
      <p:nvGrpSpPr>
        <p:cNvPr id="90" name="Shape 90"/>
        <p:cNvGrpSpPr/>
        <p:nvPr/>
      </p:nvGrpSpPr>
      <p:grpSpPr>
        <a:xfrm>
          <a:off x="0" y="0"/>
          <a:ext cx="0" cy="0"/>
          <a:chOff x="0" y="0"/>
          <a:chExt cx="0" cy="0"/>
        </a:xfrm>
      </p:grpSpPr>
      <p:sp>
        <p:nvSpPr>
          <p:cNvPr id="91" name="Google Shape;91;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2" name="Google Shape;92;p1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
    <p:spTree>
      <p:nvGrpSpPr>
        <p:cNvPr id="93" name="Shape 93"/>
        <p:cNvGrpSpPr/>
        <p:nvPr/>
      </p:nvGrpSpPr>
      <p:grpSpPr>
        <a:xfrm>
          <a:off x="0" y="0"/>
          <a:ext cx="0" cy="0"/>
          <a:chOff x="0" y="0"/>
          <a:chExt cx="0" cy="0"/>
        </a:xfrm>
      </p:grpSpPr>
      <p:cxnSp>
        <p:nvCxnSpPr>
          <p:cNvPr id="94" name="Google Shape;94;p12"/>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95" name="Google Shape;95;p12"/>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96" name="Google Shape;96;p12"/>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97" name="Google Shape;97;p12"/>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98" name="Google Shape;98;p12"/>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99" name="Google Shape;99;p1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00" name="Google Shape;100;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101" name="Shape 101"/>
        <p:cNvGrpSpPr/>
        <p:nvPr/>
      </p:nvGrpSpPr>
      <p:grpSpPr>
        <a:xfrm>
          <a:off x="0" y="0"/>
          <a:ext cx="0" cy="0"/>
          <a:chOff x="0" y="0"/>
          <a:chExt cx="0" cy="0"/>
        </a:xfrm>
      </p:grpSpPr>
      <p:sp>
        <p:nvSpPr>
          <p:cNvPr id="102" name="Google Shape;102;p13"/>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03" name="Google Shape;103;p13"/>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104" name="Google Shape;104;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lnSpc>
                <a:spcPct val="100000"/>
              </a:lnSpc>
              <a:buNone/>
              <a:defRPr sz="900">
                <a:latin typeface="Proxima Nova"/>
                <a:ea typeface="Proxima Nova"/>
                <a:cs typeface="Proxima Nova"/>
                <a:sym typeface="Proxima Nova"/>
              </a:defRPr>
            </a:lvl1pPr>
            <a:lvl2pPr lvl="1" rtl="0">
              <a:lnSpc>
                <a:spcPct val="100000"/>
              </a:lnSpc>
              <a:buNone/>
              <a:defRPr sz="900">
                <a:latin typeface="Proxima Nova"/>
                <a:ea typeface="Proxima Nova"/>
                <a:cs typeface="Proxima Nova"/>
                <a:sym typeface="Proxima Nova"/>
              </a:defRPr>
            </a:lvl2pPr>
            <a:lvl3pPr lvl="2" rtl="0">
              <a:lnSpc>
                <a:spcPct val="100000"/>
              </a:lnSpc>
              <a:buNone/>
              <a:defRPr sz="900">
                <a:latin typeface="Proxima Nova"/>
                <a:ea typeface="Proxima Nova"/>
                <a:cs typeface="Proxima Nova"/>
                <a:sym typeface="Proxima Nova"/>
              </a:defRPr>
            </a:lvl3pPr>
            <a:lvl4pPr lvl="3" rtl="0">
              <a:lnSpc>
                <a:spcPct val="100000"/>
              </a:lnSpc>
              <a:buNone/>
              <a:defRPr sz="900">
                <a:latin typeface="Proxima Nova"/>
                <a:ea typeface="Proxima Nova"/>
                <a:cs typeface="Proxima Nova"/>
                <a:sym typeface="Proxima Nova"/>
              </a:defRPr>
            </a:lvl4pPr>
            <a:lvl5pPr lvl="4" rtl="0">
              <a:lnSpc>
                <a:spcPct val="100000"/>
              </a:lnSpc>
              <a:buNone/>
              <a:defRPr sz="900">
                <a:latin typeface="Proxima Nova"/>
                <a:ea typeface="Proxima Nova"/>
                <a:cs typeface="Proxima Nova"/>
                <a:sym typeface="Proxima Nova"/>
              </a:defRPr>
            </a:lvl5pPr>
            <a:lvl6pPr lvl="5" rtl="0">
              <a:lnSpc>
                <a:spcPct val="100000"/>
              </a:lnSpc>
              <a:buNone/>
              <a:defRPr sz="900">
                <a:latin typeface="Proxima Nova"/>
                <a:ea typeface="Proxima Nova"/>
                <a:cs typeface="Proxima Nova"/>
                <a:sym typeface="Proxima Nova"/>
              </a:defRPr>
            </a:lvl6pPr>
            <a:lvl7pPr lvl="6" rtl="0">
              <a:lnSpc>
                <a:spcPct val="100000"/>
              </a:lnSpc>
              <a:buNone/>
              <a:defRPr sz="900">
                <a:latin typeface="Proxima Nova"/>
                <a:ea typeface="Proxima Nova"/>
                <a:cs typeface="Proxima Nova"/>
                <a:sym typeface="Proxima Nova"/>
              </a:defRPr>
            </a:lvl7pPr>
            <a:lvl8pPr lvl="7" rtl="0">
              <a:lnSpc>
                <a:spcPct val="100000"/>
              </a:lnSpc>
              <a:buNone/>
              <a:defRPr sz="900">
                <a:latin typeface="Proxima Nova"/>
                <a:ea typeface="Proxima Nova"/>
                <a:cs typeface="Proxima Nova"/>
                <a:sym typeface="Proxima Nova"/>
              </a:defRPr>
            </a:lvl8pPr>
            <a:lvl9pPr lvl="8" rtl="0">
              <a:lnSpc>
                <a:spcPct val="100000"/>
              </a:lnSpc>
              <a:buNone/>
              <a:defRPr sz="900">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a:t>
            </a:r>
            <a:r>
              <a:rPr lang="en"/>
              <a:t>2020</a:t>
            </a:r>
            <a:r>
              <a:rPr lang="en"/>
              <a:t> General Assembly</a:t>
            </a:r>
            <a:endParaRPr/>
          </a:p>
        </p:txBody>
      </p:sp>
      <p:sp>
        <p:nvSpPr>
          <p:cNvPr id="105" name="Google Shape;105;p13"/>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106" name="Google Shape;106;p13"/>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107" name="Google Shape;107;p13"/>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No Attribution">
  <p:cSld name="CUSTOM_4_1">
    <p:spTree>
      <p:nvGrpSpPr>
        <p:cNvPr id="108" name="Shape 108"/>
        <p:cNvGrpSpPr/>
        <p:nvPr/>
      </p:nvGrpSpPr>
      <p:grpSpPr>
        <a:xfrm>
          <a:off x="0" y="0"/>
          <a:ext cx="0" cy="0"/>
          <a:chOff x="0" y="0"/>
          <a:chExt cx="0" cy="0"/>
        </a:xfrm>
      </p:grpSpPr>
      <p:cxnSp>
        <p:nvCxnSpPr>
          <p:cNvPr id="109" name="Google Shape;109;p14"/>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10" name="Google Shape;110;p14"/>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11" name="Google Shape;111;p1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12" name="Google Shape;112;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Black">
  <p:cSld name="CUSTOM_6_1_1_1_1_1">
    <p:spTree>
      <p:nvGrpSpPr>
        <p:cNvPr id="113" name="Shape 113"/>
        <p:cNvGrpSpPr/>
        <p:nvPr/>
      </p:nvGrpSpPr>
      <p:grpSpPr>
        <a:xfrm>
          <a:off x="0" y="0"/>
          <a:ext cx="0" cy="0"/>
          <a:chOff x="0" y="0"/>
          <a:chExt cx="0" cy="0"/>
        </a:xfrm>
      </p:grpSpPr>
      <p:sp>
        <p:nvSpPr>
          <p:cNvPr id="114" name="Google Shape;114;p15"/>
          <p:cNvSpPr/>
          <p:nvPr/>
        </p:nvSpPr>
        <p:spPr>
          <a:xfrm>
            <a:off x="0" y="2540700"/>
            <a:ext cx="9144000" cy="2602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5"/>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17" name="Google Shape;117;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8" name="Google Shape;118;p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19" name="Google Shape;119;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descr="GA-Cog-900.png" id="120" name="Google Shape;120;p15"/>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Red">
  <p:cSld name="CUSTOM_6_1_1_1_1_1_1">
    <p:spTree>
      <p:nvGrpSpPr>
        <p:cNvPr id="121" name="Shape 121"/>
        <p:cNvGrpSpPr/>
        <p:nvPr/>
      </p:nvGrpSpPr>
      <p:grpSpPr>
        <a:xfrm>
          <a:off x="0" y="0"/>
          <a:ext cx="0" cy="0"/>
          <a:chOff x="0" y="0"/>
          <a:chExt cx="0" cy="0"/>
        </a:xfrm>
      </p:grpSpPr>
      <p:sp>
        <p:nvSpPr>
          <p:cNvPr id="122" name="Google Shape;122;p16"/>
          <p:cNvSpPr/>
          <p:nvPr/>
        </p:nvSpPr>
        <p:spPr>
          <a:xfrm>
            <a:off x="0" y="2540700"/>
            <a:ext cx="9144000" cy="2602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5" name="Google Shape;125;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6" name="Google Shape;126;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27" name="Google Shape;127;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28" name="Google Shape;128;p16"/>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 Timer">
  <p:cSld name="TITLE_AND_BODY_1_2_2_2">
    <p:spTree>
      <p:nvGrpSpPr>
        <p:cNvPr id="129" name="Shape 129"/>
        <p:cNvGrpSpPr/>
        <p:nvPr/>
      </p:nvGrpSpPr>
      <p:grpSpPr>
        <a:xfrm>
          <a:off x="0" y="0"/>
          <a:ext cx="0" cy="0"/>
          <a:chOff x="0" y="0"/>
          <a:chExt cx="0" cy="0"/>
        </a:xfrm>
      </p:grpSpPr>
      <p:sp>
        <p:nvSpPr>
          <p:cNvPr id="130" name="Google Shape;130;p17"/>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32" name="Google Shape;132;p1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33" name="Google Shape;133;p1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34" name="Google Shape;134;p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35" name="Google Shape;135;p17"/>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36" name="Google Shape;136;p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37" name="Google Shape;137;p17"/>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38" name="Google Shape;138;p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39" name="Google Shape;139;p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olo Activity">
  <p:cSld name="TITLE_AND_BODY_1_2_2_2_2">
    <p:spTree>
      <p:nvGrpSpPr>
        <p:cNvPr id="140" name="Shape 140"/>
        <p:cNvGrpSpPr/>
        <p:nvPr/>
      </p:nvGrpSpPr>
      <p:grpSpPr>
        <a:xfrm>
          <a:off x="0" y="0"/>
          <a:ext cx="0" cy="0"/>
          <a:chOff x="0" y="0"/>
          <a:chExt cx="0" cy="0"/>
        </a:xfrm>
      </p:grpSpPr>
      <p:sp>
        <p:nvSpPr>
          <p:cNvPr id="141" name="Google Shape;141;p18"/>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8"/>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143" name="Google Shape;143;p1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144" name="Google Shape;144;p1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5" name="Google Shape;145;p1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146" name="Google Shape;146;p1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47" name="Google Shape;147;p1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48" name="Google Shape;148;p1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 Timer">
  <p:cSld name="TITLE_AND_BODY_1_2_2_2_1">
    <p:spTree>
      <p:nvGrpSpPr>
        <p:cNvPr id="149" name="Shape 149"/>
        <p:cNvGrpSpPr/>
        <p:nvPr/>
      </p:nvGrpSpPr>
      <p:grpSpPr>
        <a:xfrm>
          <a:off x="0" y="0"/>
          <a:ext cx="0" cy="0"/>
          <a:chOff x="0" y="0"/>
          <a:chExt cx="0" cy="0"/>
        </a:xfrm>
      </p:grpSpPr>
      <p:sp>
        <p:nvSpPr>
          <p:cNvPr id="150" name="Google Shape;150;p19"/>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52" name="Google Shape;152;p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53" name="Google Shape;153;p1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54" name="Google Shape;154;p19"/>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55" name="Google Shape;155;p1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56" name="Google Shape;156;p19"/>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57" name="Google Shape;157;p19"/>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58" name="Google Shape;158;p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Pairs Exercise">
  <p:cSld name="TITLE_AND_BODY_1_2_2_2_1_2">
    <p:spTree>
      <p:nvGrpSpPr>
        <p:cNvPr id="159" name="Shape 159"/>
        <p:cNvGrpSpPr/>
        <p:nvPr/>
      </p:nvGrpSpPr>
      <p:grpSpPr>
        <a:xfrm>
          <a:off x="0" y="0"/>
          <a:ext cx="0" cy="0"/>
          <a:chOff x="0" y="0"/>
          <a:chExt cx="0" cy="0"/>
        </a:xfrm>
      </p:grpSpPr>
      <p:sp>
        <p:nvSpPr>
          <p:cNvPr id="160" name="Google Shape;160;p20"/>
          <p:cNvSpPr/>
          <p:nvPr/>
        </p:nvSpPr>
        <p:spPr>
          <a:xfrm>
            <a:off x="125" y="-4750"/>
            <a:ext cx="9144000" cy="801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162" name="Google Shape;162;p2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163" name="Google Shape;163;p2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164" name="Google Shape;164;p20"/>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165" name="Google Shape;165;p2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66" name="Google Shape;166;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19" name="Shape 19"/>
        <p:cNvGrpSpPr/>
        <p:nvPr/>
      </p:nvGrpSpPr>
      <p:grpSpPr>
        <a:xfrm>
          <a:off x="0" y="0"/>
          <a:ext cx="0" cy="0"/>
          <a:chOff x="0" y="0"/>
          <a:chExt cx="0" cy="0"/>
        </a:xfrm>
      </p:grpSpPr>
      <p:sp>
        <p:nvSpPr>
          <p:cNvPr id="20" name="Google Shape;20;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22" name="Google Shape;22;p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3" name="Google Shape;23;p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4" name="Google Shape;24;p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25" name="Google Shape;25;p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7" name="Google Shape;27;p3"/>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8" name="Google Shape;28;p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29" name="Google Shape;29;p3"/>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0" name="Google Shape;30;p3"/>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a:t>
            </a: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31" name="Google Shape;31;p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2" name="Google Shape;32;p3"/>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3" name="Google Shape;33;p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4" name="Google Shape;34;p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5" name="Google Shape;35;p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36" name="Google Shape;36;p3"/>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37" name="Google Shape;37;p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38" name="Google Shape;38;p3"/>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40" name="Google Shape;40;p3"/>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a:t>
            </a:r>
            <a:r>
              <a:rPr lang="en" sz="1200">
                <a:latin typeface="Proxima Nova"/>
                <a:ea typeface="Proxima Nova"/>
                <a:cs typeface="Proxima Nova"/>
                <a:sym typeface="Proxima Nova"/>
              </a:rPr>
              <a:t>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41" name="Google Shape;41;p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 Timer">
  <p:cSld name="TITLE_AND_BODY_1_2_2_2_1_1">
    <p:spTree>
      <p:nvGrpSpPr>
        <p:cNvPr id="167" name="Shape 167"/>
        <p:cNvGrpSpPr/>
        <p:nvPr/>
      </p:nvGrpSpPr>
      <p:grpSpPr>
        <a:xfrm>
          <a:off x="0" y="0"/>
          <a:ext cx="0" cy="0"/>
          <a:chOff x="0" y="0"/>
          <a:chExt cx="0" cy="0"/>
        </a:xfrm>
      </p:grpSpPr>
      <p:sp>
        <p:nvSpPr>
          <p:cNvPr id="168" name="Google Shape;168;p21"/>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0" name="Google Shape;170;p21"/>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71" name="Google Shape;171;p2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72" name="Google Shape;172;p21"/>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73" name="Google Shape;173;p2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pic>
        <p:nvPicPr>
          <p:cNvPr id="174" name="Google Shape;174;p2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75" name="Google Shape;175;p2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76" name="Google Shape;176;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roup Exercise">
  <p:cSld name="TITLE_AND_BODY_1_2_2_2_1_1_4">
    <p:spTree>
      <p:nvGrpSpPr>
        <p:cNvPr id="177" name="Shape 177"/>
        <p:cNvGrpSpPr/>
        <p:nvPr/>
      </p:nvGrpSpPr>
      <p:grpSpPr>
        <a:xfrm>
          <a:off x="0" y="0"/>
          <a:ext cx="0" cy="0"/>
          <a:chOff x="0" y="0"/>
          <a:chExt cx="0" cy="0"/>
        </a:xfrm>
      </p:grpSpPr>
      <p:sp>
        <p:nvSpPr>
          <p:cNvPr id="178" name="Google Shape;178;p22"/>
          <p:cNvSpPr/>
          <p:nvPr/>
        </p:nvSpPr>
        <p:spPr>
          <a:xfrm>
            <a:off x="125" y="-4750"/>
            <a:ext cx="9144000" cy="80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0" name="Google Shape;180;p22"/>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Group Exercise:</a:t>
            </a:r>
            <a:endParaRPr b="1">
              <a:solidFill>
                <a:srgbClr val="FFFFFF"/>
              </a:solidFill>
              <a:latin typeface="Proxima Nova"/>
              <a:ea typeface="Proxima Nova"/>
              <a:cs typeface="Proxima Nova"/>
              <a:sym typeface="Proxima Nova"/>
            </a:endParaRPr>
          </a:p>
        </p:txBody>
      </p:sp>
      <p:sp>
        <p:nvSpPr>
          <p:cNvPr id="181" name="Google Shape;181;p2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2400"/>
              <a:buNone/>
              <a:defRPr sz="2400">
                <a:solidFill>
                  <a:srgbClr val="FFFFFF"/>
                </a:solidFill>
              </a:defRPr>
            </a:lvl2pPr>
            <a:lvl3pPr lvl="2" rtl="0" algn="ctr">
              <a:spcBef>
                <a:spcPts val="0"/>
              </a:spcBef>
              <a:spcAft>
                <a:spcPts val="0"/>
              </a:spcAft>
              <a:buClr>
                <a:srgbClr val="FFFFFF"/>
              </a:buClr>
              <a:buSzPts val="2400"/>
              <a:buNone/>
              <a:defRPr sz="2400">
                <a:solidFill>
                  <a:srgbClr val="FFFFFF"/>
                </a:solidFill>
              </a:defRPr>
            </a:lvl3pPr>
            <a:lvl4pPr lvl="3" rtl="0" algn="ctr">
              <a:spcBef>
                <a:spcPts val="0"/>
              </a:spcBef>
              <a:spcAft>
                <a:spcPts val="0"/>
              </a:spcAft>
              <a:buClr>
                <a:srgbClr val="FFFFFF"/>
              </a:buClr>
              <a:buSzPts val="2400"/>
              <a:buNone/>
              <a:defRPr sz="2400">
                <a:solidFill>
                  <a:srgbClr val="FFFFFF"/>
                </a:solidFill>
              </a:defRPr>
            </a:lvl4pPr>
            <a:lvl5pPr lvl="4" rtl="0" algn="ctr">
              <a:spcBef>
                <a:spcPts val="0"/>
              </a:spcBef>
              <a:spcAft>
                <a:spcPts val="0"/>
              </a:spcAft>
              <a:buClr>
                <a:srgbClr val="FFFFFF"/>
              </a:buClr>
              <a:buSzPts val="2400"/>
              <a:buNone/>
              <a:defRPr sz="2400">
                <a:solidFill>
                  <a:srgbClr val="FFFFFF"/>
                </a:solidFill>
              </a:defRPr>
            </a:lvl5pPr>
            <a:lvl6pPr lvl="5" rtl="0" algn="ctr">
              <a:spcBef>
                <a:spcPts val="0"/>
              </a:spcBef>
              <a:spcAft>
                <a:spcPts val="0"/>
              </a:spcAft>
              <a:buClr>
                <a:srgbClr val="FFFFFF"/>
              </a:buClr>
              <a:buSzPts val="2400"/>
              <a:buNone/>
              <a:defRPr sz="2400">
                <a:solidFill>
                  <a:srgbClr val="FFFFFF"/>
                </a:solidFill>
              </a:defRPr>
            </a:lvl6pPr>
            <a:lvl7pPr lvl="6" rtl="0" algn="ctr">
              <a:spcBef>
                <a:spcPts val="0"/>
              </a:spcBef>
              <a:spcAft>
                <a:spcPts val="0"/>
              </a:spcAft>
              <a:buClr>
                <a:srgbClr val="FFFFFF"/>
              </a:buClr>
              <a:buSzPts val="2400"/>
              <a:buNone/>
              <a:defRPr sz="2400">
                <a:solidFill>
                  <a:srgbClr val="FFFFFF"/>
                </a:solidFill>
              </a:defRPr>
            </a:lvl7pPr>
            <a:lvl8pPr lvl="7" rtl="0" algn="ctr">
              <a:spcBef>
                <a:spcPts val="0"/>
              </a:spcBef>
              <a:spcAft>
                <a:spcPts val="0"/>
              </a:spcAft>
              <a:buClr>
                <a:srgbClr val="FFFFFF"/>
              </a:buClr>
              <a:buSzPts val="2400"/>
              <a:buNone/>
              <a:defRPr sz="2400">
                <a:solidFill>
                  <a:srgbClr val="FFFFFF"/>
                </a:solidFill>
              </a:defRPr>
            </a:lvl8pPr>
            <a:lvl9pPr lvl="8" rtl="0" algn="ctr">
              <a:spcBef>
                <a:spcPts val="0"/>
              </a:spcBef>
              <a:spcAft>
                <a:spcPts val="0"/>
              </a:spcAft>
              <a:buClr>
                <a:srgbClr val="FFFFFF"/>
              </a:buClr>
              <a:buSzPts val="2400"/>
              <a:buNone/>
              <a:defRPr sz="2400">
                <a:solidFill>
                  <a:srgbClr val="FFFFFF"/>
                </a:solidFill>
              </a:defRPr>
            </a:lvl9pPr>
          </a:lstStyle>
          <a:p/>
        </p:txBody>
      </p:sp>
      <p:pic>
        <p:nvPicPr>
          <p:cNvPr id="182" name="Google Shape;182;p22"/>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183" name="Google Shape;183;p2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84" name="Google Shape;184;p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185" name="Shape 185"/>
        <p:cNvGrpSpPr/>
        <p:nvPr/>
      </p:nvGrpSpPr>
      <p:grpSpPr>
        <a:xfrm>
          <a:off x="0" y="0"/>
          <a:ext cx="0" cy="0"/>
          <a:chOff x="0" y="0"/>
          <a:chExt cx="0" cy="0"/>
        </a:xfrm>
      </p:grpSpPr>
      <p:sp>
        <p:nvSpPr>
          <p:cNvPr id="186" name="Google Shape;186;p23"/>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8" name="Google Shape;188;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89" name="Google Shape;189;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190" name="Google Shape;190;p23"/>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191" name="Google Shape;191;p23"/>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192" name="Google Shape;192;p23"/>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193" name="Google Shape;193;p23"/>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4" name="Google Shape;194;p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195" name="Shape 195"/>
        <p:cNvGrpSpPr/>
        <p:nvPr/>
      </p:nvGrpSpPr>
      <p:grpSpPr>
        <a:xfrm>
          <a:off x="0" y="0"/>
          <a:ext cx="0" cy="0"/>
          <a:chOff x="0" y="0"/>
          <a:chExt cx="0" cy="0"/>
        </a:xfrm>
      </p:grpSpPr>
      <p:sp>
        <p:nvSpPr>
          <p:cNvPr id="196" name="Google Shape;196;p24"/>
          <p:cNvSpPr/>
          <p:nvPr/>
        </p:nvSpPr>
        <p:spPr>
          <a:xfrm>
            <a:off x="125" y="-4750"/>
            <a:ext cx="9144000" cy="801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8" name="Google Shape;198;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199" name="Google Shape;199;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0" name="Google Shape;200;p24"/>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01" name="Google Shape;201;p2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2" name="Google Shape;202;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_2">
    <p:spTree>
      <p:nvGrpSpPr>
        <p:cNvPr id="203" name="Shape 203"/>
        <p:cNvGrpSpPr/>
        <p:nvPr/>
      </p:nvGrpSpPr>
      <p:grpSpPr>
        <a:xfrm>
          <a:off x="0" y="0"/>
          <a:ext cx="0" cy="0"/>
          <a:chOff x="0" y="0"/>
          <a:chExt cx="0" cy="0"/>
        </a:xfrm>
      </p:grpSpPr>
      <p:sp>
        <p:nvSpPr>
          <p:cNvPr id="204" name="Google Shape;204;p25"/>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6" name="Google Shape;206;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7" name="Google Shape;207;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08" name="Google Shape;208;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9" name="Google Shape;209;p25"/>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10" name="Google Shape;210;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1" name="Google Shape;211;p25"/>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 Timer">
  <p:cSld name="TITLE_AND_BODY_1_2_2_2_1_1_1_1_2_1">
    <p:spTree>
      <p:nvGrpSpPr>
        <p:cNvPr id="212" name="Shape 212"/>
        <p:cNvGrpSpPr/>
        <p:nvPr/>
      </p:nvGrpSpPr>
      <p:grpSpPr>
        <a:xfrm>
          <a:off x="0" y="0"/>
          <a:ext cx="0" cy="0"/>
          <a:chOff x="0" y="0"/>
          <a:chExt cx="0" cy="0"/>
        </a:xfrm>
      </p:grpSpPr>
      <p:sp>
        <p:nvSpPr>
          <p:cNvPr id="213" name="Google Shape;213;p26"/>
          <p:cNvSpPr/>
          <p:nvPr/>
        </p:nvSpPr>
        <p:spPr>
          <a:xfrm>
            <a:off x="125" y="-4750"/>
            <a:ext cx="9144000" cy="801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5" name="Google Shape;215;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6" name="Google Shape;216;p26"/>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17" name="Google Shape;217;p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18" name="Google Shape;218;p26"/>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19" name="Google Shape;219;p2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0" name="Google Shape;220;p26"/>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21" name="Google Shape;221;p26"/>
          <p:cNvPicPr preferRelativeResize="0"/>
          <p:nvPr/>
        </p:nvPicPr>
        <p:blipFill>
          <a:blip r:embed="rId3">
            <a:alphaModFix/>
          </a:blip>
          <a:stretch>
            <a:fillRect/>
          </a:stretch>
        </p:blipFill>
        <p:spPr>
          <a:xfrm>
            <a:off x="8496574" y="179338"/>
            <a:ext cx="393600" cy="393600"/>
          </a:xfrm>
          <a:prstGeom prst="rect">
            <a:avLst/>
          </a:prstGeom>
          <a:noFill/>
          <a:ln>
            <a:noFill/>
          </a:ln>
        </p:spPr>
      </p:pic>
      <p:sp>
        <p:nvSpPr>
          <p:cNvPr id="222" name="Google Shape;222;p26"/>
          <p:cNvSpPr txBox="1"/>
          <p:nvPr>
            <p:ph idx="4" type="subTitle"/>
          </p:nvPr>
        </p:nvSpPr>
        <p:spPr>
          <a:xfrm>
            <a:off x="7160380"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solidFill>
                  <a:srgbClr val="FFFFFF"/>
                </a:solidFill>
              </a:defRPr>
            </a:lvl2pPr>
            <a:lvl3pPr lvl="2" rtl="0" algn="r">
              <a:spcBef>
                <a:spcPts val="1600"/>
              </a:spcBef>
              <a:spcAft>
                <a:spcPts val="0"/>
              </a:spcAft>
              <a:buNone/>
              <a:defRPr b="1" sz="1000">
                <a:solidFill>
                  <a:srgbClr val="FFFFFF"/>
                </a:solidFill>
              </a:defRPr>
            </a:lvl3pPr>
            <a:lvl4pPr lvl="3" rtl="0" algn="r">
              <a:spcBef>
                <a:spcPts val="1600"/>
              </a:spcBef>
              <a:spcAft>
                <a:spcPts val="0"/>
              </a:spcAft>
              <a:buNone/>
              <a:defRPr b="1" sz="1000">
                <a:solidFill>
                  <a:srgbClr val="FFFFFF"/>
                </a:solidFill>
              </a:defRPr>
            </a:lvl4pPr>
            <a:lvl5pPr lvl="4" rtl="0" algn="r">
              <a:spcBef>
                <a:spcPts val="1600"/>
              </a:spcBef>
              <a:spcAft>
                <a:spcPts val="0"/>
              </a:spcAft>
              <a:buNone/>
              <a:defRPr b="1" sz="1000">
                <a:solidFill>
                  <a:srgbClr val="FFFFFF"/>
                </a:solidFill>
              </a:defRPr>
            </a:lvl5pPr>
            <a:lvl6pPr lvl="5" rtl="0" algn="r">
              <a:spcBef>
                <a:spcPts val="1600"/>
              </a:spcBef>
              <a:spcAft>
                <a:spcPts val="0"/>
              </a:spcAft>
              <a:buNone/>
              <a:defRPr b="1" sz="1000">
                <a:solidFill>
                  <a:srgbClr val="FFFFFF"/>
                </a:solidFill>
              </a:defRPr>
            </a:lvl6pPr>
            <a:lvl7pPr lvl="6" rtl="0" algn="r">
              <a:spcBef>
                <a:spcPts val="1600"/>
              </a:spcBef>
              <a:spcAft>
                <a:spcPts val="0"/>
              </a:spcAft>
              <a:buNone/>
              <a:defRPr b="1" sz="1000">
                <a:solidFill>
                  <a:srgbClr val="FFFFFF"/>
                </a:solidFill>
              </a:defRPr>
            </a:lvl7pPr>
            <a:lvl8pPr lvl="7" rtl="0" algn="r">
              <a:spcBef>
                <a:spcPts val="1600"/>
              </a:spcBef>
              <a:spcAft>
                <a:spcPts val="0"/>
              </a:spcAft>
              <a:buNone/>
              <a:defRPr b="1" sz="1000">
                <a:solidFill>
                  <a:srgbClr val="FFFFFF"/>
                </a:solidFill>
              </a:defRPr>
            </a:lvl8pPr>
            <a:lvl9pPr lvl="8" rtl="0" algn="r">
              <a:spcBef>
                <a:spcPts val="1600"/>
              </a:spcBef>
              <a:spcAft>
                <a:spcPts val="1600"/>
              </a:spcAft>
              <a:buNone/>
              <a:defRPr b="1" sz="1000">
                <a:solidFill>
                  <a:srgbClr val="FFFFFF"/>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223" name="Shape 223"/>
        <p:cNvGrpSpPr/>
        <p:nvPr/>
      </p:nvGrpSpPr>
      <p:grpSpPr>
        <a:xfrm>
          <a:off x="0" y="0"/>
          <a:ext cx="0" cy="0"/>
          <a:chOff x="0" y="0"/>
          <a:chExt cx="0" cy="0"/>
        </a:xfrm>
      </p:grpSpPr>
      <p:sp>
        <p:nvSpPr>
          <p:cNvPr id="224" name="Google Shape;224;p27"/>
          <p:cNvSpPr/>
          <p:nvPr/>
        </p:nvSpPr>
        <p:spPr>
          <a:xfrm>
            <a:off x="27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6" name="Google Shape;226;p27"/>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227" name="Google Shape;227;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28" name="Google Shape;228;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9" name="Google Shape;229;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30" name="Google Shape;230;p27"/>
          <p:cNvPicPr preferRelativeResize="0"/>
          <p:nvPr/>
        </p:nvPicPr>
        <p:blipFill>
          <a:blip r:embed="rId2">
            <a:alphaModFix/>
          </a:blip>
          <a:stretch>
            <a:fillRect/>
          </a:stretch>
        </p:blipFill>
        <p:spPr>
          <a:xfrm>
            <a:off x="107551" y="44311"/>
            <a:ext cx="573576" cy="70316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231" name="Shape 231"/>
        <p:cNvGrpSpPr/>
        <p:nvPr/>
      </p:nvGrpSpPr>
      <p:grpSpPr>
        <a:xfrm>
          <a:off x="0" y="0"/>
          <a:ext cx="0" cy="0"/>
          <a:chOff x="0" y="0"/>
          <a:chExt cx="0" cy="0"/>
        </a:xfrm>
      </p:grpSpPr>
      <p:sp>
        <p:nvSpPr>
          <p:cNvPr id="232" name="Google Shape;232;p28"/>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233" name="Google Shape;233;p28"/>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234" name="Google Shape;234;p28"/>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235" name="Google Shape;235;p2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36" name="Google Shape;236;p28"/>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237" name="Google Shape;237;p2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238" name="Google Shape;238;p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239" name="Shape 239"/>
        <p:cNvGrpSpPr/>
        <p:nvPr/>
      </p:nvGrpSpPr>
      <p:grpSpPr>
        <a:xfrm>
          <a:off x="0" y="0"/>
          <a:ext cx="0" cy="0"/>
          <a:chOff x="0" y="0"/>
          <a:chExt cx="0" cy="0"/>
        </a:xfrm>
      </p:grpSpPr>
      <p:sp>
        <p:nvSpPr>
          <p:cNvPr id="240" name="Google Shape;240;p29"/>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9"/>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42" name="Google Shape;242;p29"/>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243" name="Google Shape;243;p29"/>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244" name="Google Shape;244;p2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45" name="Google Shape;245;p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plit-info ">
  <p:cSld name="CUSTOM_12">
    <p:spTree>
      <p:nvGrpSpPr>
        <p:cNvPr id="246" name="Shape 246"/>
        <p:cNvGrpSpPr/>
        <p:nvPr/>
      </p:nvGrpSpPr>
      <p:grpSpPr>
        <a:xfrm>
          <a:off x="0" y="0"/>
          <a:ext cx="0" cy="0"/>
          <a:chOff x="0" y="0"/>
          <a:chExt cx="0" cy="0"/>
        </a:xfrm>
      </p:grpSpPr>
      <p:sp>
        <p:nvSpPr>
          <p:cNvPr id="247" name="Google Shape;247;p30"/>
          <p:cNvSpPr/>
          <p:nvPr/>
        </p:nvSpPr>
        <p:spPr>
          <a:xfrm>
            <a:off x="50" y="0"/>
            <a:ext cx="45720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248" name="Google Shape;248;p30"/>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249" name="Google Shape;249;p30"/>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250" name="Google Shape;250;p30"/>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251" name="Google Shape;251;p30"/>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252" name="Google Shape;252;p30"/>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253" name="Google Shape;253;p30"/>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254" name="Google Shape;254;p30"/>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5" name="Google Shape;255;p30"/>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6" name="Google Shape;256;p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42" name="Shape 42"/>
        <p:cNvGrpSpPr/>
        <p:nvPr/>
      </p:nvGrpSpPr>
      <p:grpSpPr>
        <a:xfrm>
          <a:off x="0" y="0"/>
          <a:ext cx="0" cy="0"/>
          <a:chOff x="0" y="0"/>
          <a:chExt cx="0" cy="0"/>
        </a:xfrm>
      </p:grpSpPr>
      <p:sp>
        <p:nvSpPr>
          <p:cNvPr id="43" name="Google Shape;43;p4"/>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4"/>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45" name="Google Shape;45;p4"/>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46" name="Google Shape;46;p4"/>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47" name="Google Shape;47;p4"/>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4"/>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49" name="Google Shape;49;p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50" name="Google Shape;50;p4"/>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1" name="Google Shape;51;p4"/>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Break/Lunch Time">
  <p:cSld name="CUSTOM_6_1_1_1_3">
    <p:spTree>
      <p:nvGrpSpPr>
        <p:cNvPr id="257" name="Shape 257"/>
        <p:cNvGrpSpPr/>
        <p:nvPr/>
      </p:nvGrpSpPr>
      <p:grpSpPr>
        <a:xfrm>
          <a:off x="0" y="0"/>
          <a:ext cx="0" cy="0"/>
          <a:chOff x="0" y="0"/>
          <a:chExt cx="0" cy="0"/>
        </a:xfrm>
      </p:grpSpPr>
      <p:sp>
        <p:nvSpPr>
          <p:cNvPr id="258" name="Google Shape;258;p31"/>
          <p:cNvSpPr/>
          <p:nvPr/>
        </p:nvSpPr>
        <p:spPr>
          <a:xfrm>
            <a:off x="4986225" y="125"/>
            <a:ext cx="41574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1"/>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260" name="Google Shape;260;p31"/>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1" name="Google Shape;261;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262" name="Google Shape;262;p31"/>
          <p:cNvPicPr preferRelativeResize="0"/>
          <p:nvPr/>
        </p:nvPicPr>
        <p:blipFill>
          <a:blip r:embed="rId2">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Your Instructor - Learn with me">
  <p:cSld name="CUSTOM_14_1">
    <p:spTree>
      <p:nvGrpSpPr>
        <p:cNvPr id="263" name="Shape 263"/>
        <p:cNvGrpSpPr/>
        <p:nvPr/>
      </p:nvGrpSpPr>
      <p:grpSpPr>
        <a:xfrm>
          <a:off x="0" y="0"/>
          <a:ext cx="0" cy="0"/>
          <a:chOff x="0" y="0"/>
          <a:chExt cx="0" cy="0"/>
        </a:xfrm>
      </p:grpSpPr>
      <p:pic>
        <p:nvPicPr>
          <p:cNvPr id="264" name="Google Shape;264;p32"/>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52" name="Shape 52"/>
        <p:cNvGrpSpPr/>
        <p:nvPr/>
      </p:nvGrpSpPr>
      <p:grpSpPr>
        <a:xfrm>
          <a:off x="0" y="0"/>
          <a:ext cx="0" cy="0"/>
          <a:chOff x="0" y="0"/>
          <a:chExt cx="0" cy="0"/>
        </a:xfrm>
      </p:grpSpPr>
      <p:sp>
        <p:nvSpPr>
          <p:cNvPr id="53" name="Google Shape;53;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55" name="Google Shape;55;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56" name="Google Shape;56;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57" name="Google Shape;57;p5"/>
          <p:cNvSpPr/>
          <p:nvPr/>
        </p:nvSpPr>
        <p:spPr>
          <a:xfrm>
            <a:off x="-54800" y="-29400"/>
            <a:ext cx="9252600" cy="5204700"/>
          </a:xfrm>
          <a:prstGeom prst="rect">
            <a:avLst/>
          </a:prstGeom>
          <a:solidFill>
            <a:schemeClr val="lt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59" name="Google Shape;59;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0" name="Google Shape;60;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61" name="Google Shape;61;p5"/>
          <p:cNvPicPr preferRelativeResize="0"/>
          <p:nvPr/>
        </p:nvPicPr>
        <p:blipFill>
          <a:blip r:embed="rId3">
            <a:alphaModFix/>
          </a:blip>
          <a:stretch>
            <a:fillRect/>
          </a:stretch>
        </p:blipFill>
        <p:spPr>
          <a:xfrm>
            <a:off x="8238375" y="4569125"/>
            <a:ext cx="580801" cy="5808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with Sub-Title" showMasterSp="0">
  <p:cSld name="Thank You Slide_1_1_2">
    <p:spTree>
      <p:nvGrpSpPr>
        <p:cNvPr id="62" name="Shape 62"/>
        <p:cNvGrpSpPr/>
        <p:nvPr/>
      </p:nvGrpSpPr>
      <p:grpSpPr>
        <a:xfrm>
          <a:off x="0" y="0"/>
          <a:ext cx="0" cy="0"/>
          <a:chOff x="0" y="0"/>
          <a:chExt cx="0" cy="0"/>
        </a:xfrm>
      </p:grpSpPr>
      <p:sp>
        <p:nvSpPr>
          <p:cNvPr id="63" name="Google Shape;63;p6"/>
          <p:cNvSpPr/>
          <p:nvPr/>
        </p:nvSpPr>
        <p:spPr>
          <a:xfrm>
            <a:off x="-54800" y="-29400"/>
            <a:ext cx="9252600" cy="5204700"/>
          </a:xfrm>
          <a:prstGeom prst="rect">
            <a:avLst/>
          </a:prstGeom>
          <a:solidFill>
            <a:srgbClr val="222222"/>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6"/>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65" name="Google Shape;65;p6"/>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66" name="Google Shape;66;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67" name="Google Shape;67;p6"/>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68" name="Google Shape;68;p6"/>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69" name="Shape 69"/>
        <p:cNvGrpSpPr/>
        <p:nvPr/>
      </p:nvGrpSpPr>
      <p:grpSpPr>
        <a:xfrm>
          <a:off x="0" y="0"/>
          <a:ext cx="0" cy="0"/>
          <a:chOff x="0" y="0"/>
          <a:chExt cx="0" cy="0"/>
        </a:xfrm>
      </p:grpSpPr>
      <p:sp>
        <p:nvSpPr>
          <p:cNvPr id="70" name="Google Shape;70;p7"/>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 name="Google Shape;71;p7"/>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72" name="Shape 72"/>
        <p:cNvGrpSpPr/>
        <p:nvPr/>
      </p:nvGrpSpPr>
      <p:grpSpPr>
        <a:xfrm>
          <a:off x="0" y="0"/>
          <a:ext cx="0" cy="0"/>
          <a:chOff x="0" y="0"/>
          <a:chExt cx="0" cy="0"/>
        </a:xfrm>
      </p:grpSpPr>
      <p:sp>
        <p:nvSpPr>
          <p:cNvPr id="73" name="Google Shape;73;p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74" name="Google Shape;74;p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75" name="Google Shape;75;p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76" name="Google Shape;76;p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77" name="Google Shape;77;p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78" name="Shape 78"/>
        <p:cNvGrpSpPr/>
        <p:nvPr/>
      </p:nvGrpSpPr>
      <p:grpSpPr>
        <a:xfrm>
          <a:off x="0" y="0"/>
          <a:ext cx="0" cy="0"/>
          <a:chOff x="0" y="0"/>
          <a:chExt cx="0" cy="0"/>
        </a:xfrm>
      </p:grpSpPr>
      <p:sp>
        <p:nvSpPr>
          <p:cNvPr id="79" name="Google Shape;79;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0" name="Google Shape;80;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1" name="Google Shape;81;p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2" name="Google Shape;82;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83" name="Shape 83"/>
        <p:cNvGrpSpPr/>
        <p:nvPr/>
      </p:nvGrpSpPr>
      <p:grpSpPr>
        <a:xfrm>
          <a:off x="0" y="0"/>
          <a:ext cx="0" cy="0"/>
          <a:chOff x="0" y="0"/>
          <a:chExt cx="0" cy="0"/>
        </a:xfrm>
      </p:grpSpPr>
      <p:sp>
        <p:nvSpPr>
          <p:cNvPr id="84" name="Google Shape;84;p10"/>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85" name="Google Shape;85;p10"/>
          <p:cNvSpPr txBox="1"/>
          <p:nvPr>
            <p:ph idx="1"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b="1" sz="2400"/>
            </a:lvl1pPr>
            <a:lvl2pPr lvl="1">
              <a:spcBef>
                <a:spcPts val="1600"/>
              </a:spcBef>
              <a:spcAft>
                <a:spcPts val="0"/>
              </a:spcAft>
              <a:buSzPts val="1600"/>
              <a:buNone/>
              <a:defRPr b="1"/>
            </a:lvl2pPr>
            <a:lvl3pPr lvl="2">
              <a:spcBef>
                <a:spcPts val="1600"/>
              </a:spcBef>
              <a:spcAft>
                <a:spcPts val="0"/>
              </a:spcAft>
              <a:buSzPts val="1400"/>
              <a:buNone/>
              <a:defRPr b="1"/>
            </a:lvl3pPr>
            <a:lvl4pPr lvl="3">
              <a:spcBef>
                <a:spcPts val="1600"/>
              </a:spcBef>
              <a:spcAft>
                <a:spcPts val="0"/>
              </a:spcAft>
              <a:buSzPts val="1200"/>
              <a:buNone/>
              <a:defRPr b="1"/>
            </a:lvl4pPr>
            <a:lvl5pPr lvl="4">
              <a:spcBef>
                <a:spcPts val="1600"/>
              </a:spcBef>
              <a:spcAft>
                <a:spcPts val="0"/>
              </a:spcAft>
              <a:buSzPts val="1200"/>
              <a:buNone/>
              <a:defRPr b="1"/>
            </a:lvl5pPr>
            <a:lvl6pPr lvl="5">
              <a:spcBef>
                <a:spcPts val="1600"/>
              </a:spcBef>
              <a:spcAft>
                <a:spcPts val="0"/>
              </a:spcAft>
              <a:buSzPts val="1200"/>
              <a:buNone/>
              <a:defRPr b="1"/>
            </a:lvl6pPr>
            <a:lvl7pPr lvl="6">
              <a:spcBef>
                <a:spcPts val="1600"/>
              </a:spcBef>
              <a:spcAft>
                <a:spcPts val="0"/>
              </a:spcAft>
              <a:buSzPts val="1200"/>
              <a:buNone/>
              <a:defRPr b="1"/>
            </a:lvl7pPr>
            <a:lvl8pPr lvl="7">
              <a:spcBef>
                <a:spcPts val="1600"/>
              </a:spcBef>
              <a:spcAft>
                <a:spcPts val="0"/>
              </a:spcAft>
              <a:buSzPts val="1200"/>
              <a:buNone/>
              <a:defRPr b="1"/>
            </a:lvl8pPr>
            <a:lvl9pPr lvl="8">
              <a:spcBef>
                <a:spcPts val="1600"/>
              </a:spcBef>
              <a:spcAft>
                <a:spcPts val="1600"/>
              </a:spcAft>
              <a:buSzPts val="1200"/>
              <a:buNone/>
              <a:defRPr b="1"/>
            </a:lvl9pPr>
          </a:lstStyle>
          <a:p/>
        </p:txBody>
      </p:sp>
      <p:sp>
        <p:nvSpPr>
          <p:cNvPr id="86" name="Google Shape;86;p1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87" name="Google Shape;87;p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88" name="Google Shape;88;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9" name="Google Shape;89;p10"/>
          <p:cNvSpPr txBox="1"/>
          <p:nvPr>
            <p:ph idx="3"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theme" Target="../theme/theme1.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4.png"/><Relationship Id="rId5"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5.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0.xml"/><Relationship Id="rId3" Type="http://schemas.openxmlformats.org/officeDocument/2006/relationships/hyperlink" Target="https://codepen.io/GAmarketing/pen/ZEpoMqw?editors=1011" TargetMode="External"/><Relationship Id="rId4" Type="http://schemas.openxmlformats.org/officeDocument/2006/relationships/hyperlink" Target="https://codepen.io/GAmarketing/pen/BaLxOGm?editors=1011" TargetMode="Externa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4.xml"/><Relationship Id="rId3" Type="http://schemas.openxmlformats.org/officeDocument/2006/relationships/image" Target="../media/image5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5.xml"/><Relationship Id="rId3" Type="http://schemas.openxmlformats.org/officeDocument/2006/relationships/hyperlink" Target="https://codepen.io/GAmarketing/pen/dyPOWgd" TargetMode="External"/><Relationship Id="rId4" Type="http://schemas.openxmlformats.org/officeDocument/2006/relationships/hyperlink" Target="https://codepen.io/GAmarketing/pen/xxbRdQr" TargetMode="Externa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4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12.xml"/><Relationship Id="rId3" Type="http://schemas.openxmlformats.org/officeDocument/2006/relationships/image" Target="../media/image28.jpg"/><Relationship Id="rId4" Type="http://schemas.openxmlformats.org/officeDocument/2006/relationships/image" Target="../media/image5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3.xml"/><Relationship Id="rId3" Type="http://schemas.openxmlformats.org/officeDocument/2006/relationships/image" Target="../media/image56.jpg"/><Relationship Id="rId4" Type="http://schemas.openxmlformats.org/officeDocument/2006/relationships/hyperlink" Target="http://ga.co/workshops" TargetMode="Externa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 Id="rId3" Type="http://schemas.openxmlformats.org/officeDocument/2006/relationships/image" Target="../media/image57.jpg"/><Relationship Id="rId4" Type="http://schemas.openxmlformats.org/officeDocument/2006/relationships/hyperlink" Target="http://ga.co/financing" TargetMode="Externa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 Id="rId3" Type="http://schemas.openxmlformats.org/officeDocument/2006/relationships/hyperlink" Target="https://generalassemb.ly/findyourcourse" TargetMode="External"/><Relationship Id="rId4" Type="http://schemas.openxmlformats.org/officeDocument/2006/relationships/hyperlink" Target="https://generalassemb.ly/education?format=events" TargetMode="External"/><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5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hyperlink" Target="https://codepen.io/pe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hyperlink" Target="https://codepen.io/collection/XgyWyj"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hyperlink" Target="https://codepen.io/GAmarketing/pen/592d34e48473087e5444d4dad31af7d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4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hyperlink" Target="https://developer.mozilla.org/en-US/docs/Web/HTML/Element/input" TargetMode="External"/><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 Id="rId3" Type="http://schemas.openxmlformats.org/officeDocument/2006/relationships/hyperlink" Target="https://codepen.io/pen" TargetMode="External"/><Relationship Id="rId4" Type="http://schemas.openxmlformats.org/officeDocument/2006/relationships/hyperlink" Target="https://codepen.io/pen" TargetMode="External"/><Relationship Id="rId5" Type="http://schemas.openxmlformats.org/officeDocument/2006/relationships/hyperlink" Target="https://codepen.io/pen"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3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2.xml"/><Relationship Id="rId3" Type="http://schemas.openxmlformats.org/officeDocument/2006/relationships/hyperlink" Target="https://codepen.io/GAmarketing/pen/QWWBpbB"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36.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 Id="rId3" Type="http://schemas.openxmlformats.org/officeDocument/2006/relationships/image" Target="../media/image4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8.xml"/><Relationship Id="rId3" Type="http://schemas.openxmlformats.org/officeDocument/2006/relationships/hyperlink" Target="https://codepen.io/GAmarketing/pen/ZEEjeWZ" TargetMode="External"/><Relationship Id="rId4" Type="http://schemas.openxmlformats.org/officeDocument/2006/relationships/hyperlink" Target="https://codepen.io/GAmarketing/pen/vYYaxKx"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hyperlink" Target="https://developer.mozilla.org/en-US/docs/Web/HTML/Inline_element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3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4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hyperlink" Target="https://s3-us-west-2.amazonaws.com/s.cdpn.io/2522641/wireframe-basic.pdf" TargetMode="External"/><Relationship Id="rId4" Type="http://schemas.openxmlformats.org/officeDocument/2006/relationships/hyperlink" Target="https://codepen.io/pen" TargetMode="External"/><Relationship Id="rId5" Type="http://schemas.openxmlformats.org/officeDocument/2006/relationships/hyperlink" Target="https://placeholder.com/"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 Id="rId3" Type="http://schemas.openxmlformats.org/officeDocument/2006/relationships/hyperlink" Target="https://codepen.io/GAmarketing/pen/GRjdBMb"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4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1.xml"/><Relationship Id="rId3" Type="http://schemas.openxmlformats.org/officeDocument/2006/relationships/image" Target="../media/image44.gi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4.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2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2.xml"/><Relationship Id="rId3" Type="http://schemas.openxmlformats.org/officeDocument/2006/relationships/hyperlink" Target="https://codepen.io/GAmarketing/pen/xxErXrb?editors=0011"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4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5.xml"/><Relationship Id="rId3" Type="http://schemas.openxmlformats.org/officeDocument/2006/relationships/hyperlink" Target="https://codepen.io/GAmarketing/pen/OJRgvPo?editors=0011" TargetMode="External"/><Relationship Id="rId4" Type="http://schemas.openxmlformats.org/officeDocument/2006/relationships/hyperlink" Target="https://codepen.io/GAmarketing/pen/QWKrVwM?editors=0010"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 Id="rId3" Type="http://schemas.openxmlformats.org/officeDocument/2006/relationships/image" Target="../media/image3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 Id="rId3" Type="http://schemas.openxmlformats.org/officeDocument/2006/relationships/image" Target="../media/image53.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4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9.xml"/><Relationship Id="rId3" Type="http://schemas.openxmlformats.org/officeDocument/2006/relationships/hyperlink" Target="https://codepen.io/GAmarketing/pen/jOEVBvv?editors=101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68" name="Shape 268"/>
        <p:cNvGrpSpPr/>
        <p:nvPr/>
      </p:nvGrpSpPr>
      <p:grpSpPr>
        <a:xfrm>
          <a:off x="0" y="0"/>
          <a:ext cx="0" cy="0"/>
          <a:chOff x="0" y="0"/>
          <a:chExt cx="0" cy="0"/>
        </a:xfrm>
      </p:grpSpPr>
      <p:sp>
        <p:nvSpPr>
          <p:cNvPr id="269" name="Google Shape;269;p33"/>
          <p:cNvSpPr/>
          <p:nvPr/>
        </p:nvSpPr>
        <p:spPr>
          <a:xfrm>
            <a:off x="979500" y="1422100"/>
            <a:ext cx="7284300" cy="3196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highlight>
                  <a:srgbClr val="FFD800"/>
                </a:highlight>
                <a:latin typeface="Proxima Nova"/>
                <a:ea typeface="Proxima Nova"/>
                <a:cs typeface="Proxima Nova"/>
                <a:sym typeface="Proxima Nova"/>
              </a:rPr>
              <a:t>Overview</a:t>
            </a:r>
            <a:r>
              <a:rPr b="1" lang="en" sz="1600">
                <a:highlight>
                  <a:srgbClr val="FFD800"/>
                </a:highlight>
                <a:latin typeface="Proxima Nova"/>
                <a:ea typeface="Proxima Nova"/>
                <a:cs typeface="Proxima Nova"/>
                <a:sym typeface="Proxima Nova"/>
              </a:rPr>
              <a:t>:</a:t>
            </a:r>
            <a:r>
              <a:rPr b="1" lang="en" sz="1600">
                <a:latin typeface="Proxima Nova"/>
                <a:ea typeface="Proxima Nova"/>
                <a:cs typeface="Proxima Nova"/>
                <a:sym typeface="Proxima Nova"/>
              </a:rPr>
              <a:t> </a:t>
            </a:r>
            <a:r>
              <a:rPr lang="en">
                <a:solidFill>
                  <a:schemeClr val="dk1"/>
                </a:solidFill>
                <a:latin typeface="Proxima Nova"/>
                <a:ea typeface="Proxima Nova"/>
                <a:cs typeface="Proxima Nova"/>
                <a:sym typeface="Proxima Nova"/>
              </a:rPr>
              <a:t>HTML, CSS, and JavaScript combine to form the websites and applications we know and love. In this one-day workshop, you’ll learn the basics of creating interactive websites, along with the programmer's mindset that keeps web developers going in the face of constant challenges.</a:t>
            </a:r>
            <a:br>
              <a:rPr lang="en" sz="16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600">
                <a:solidFill>
                  <a:schemeClr val="dk1"/>
                </a:solidFill>
                <a:highlight>
                  <a:srgbClr val="FFD800"/>
                </a:highlight>
                <a:latin typeface="Proxima Nova"/>
                <a:ea typeface="Proxima Nova"/>
                <a:cs typeface="Proxima Nova"/>
                <a:sym typeface="Proxima Nova"/>
              </a:rPr>
              <a:t>Learner Objectives</a:t>
            </a:r>
            <a:r>
              <a:rPr b="1" lang="en" sz="1600">
                <a:solidFill>
                  <a:schemeClr val="dk1"/>
                </a:solidFill>
                <a:highlight>
                  <a:srgbClr val="FFD800"/>
                </a:highlight>
                <a:latin typeface="Proxima Nova"/>
                <a:ea typeface="Proxima Nova"/>
                <a:cs typeface="Proxima Nova"/>
                <a:sym typeface="Proxima Nova"/>
              </a:rPr>
              <a:t>:</a:t>
            </a:r>
            <a:endParaRPr b="1" sz="1600">
              <a:solidFill>
                <a:schemeClr val="dk1"/>
              </a:solidFill>
              <a:highlight>
                <a:srgbClr val="FFD800"/>
              </a:highlight>
              <a:latin typeface="Proxima Nova"/>
              <a:ea typeface="Proxima Nova"/>
              <a:cs typeface="Proxima Nova"/>
              <a:sym typeface="Proxima Nova"/>
            </a:endParaRPr>
          </a:p>
          <a:p>
            <a:pPr indent="-317500" lvl="0" marL="457200" rtl="0" algn="l">
              <a:lnSpc>
                <a:spcPct val="115000"/>
              </a:lnSpc>
              <a:spcBef>
                <a:spcPts val="100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Describe the roles of HTML, CSS, and JavaScript in web development.</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Create a well-structured HTML document using elements and attributes.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Use CSS to apply </a:t>
            </a:r>
            <a:r>
              <a:rPr lang="en">
                <a:solidFill>
                  <a:schemeClr val="dk1"/>
                </a:solidFill>
                <a:latin typeface="Proxima Nova"/>
                <a:ea typeface="Proxima Nova"/>
                <a:cs typeface="Proxima Nova"/>
                <a:sym typeface="Proxima Nova"/>
              </a:rPr>
              <a:t>styles</a:t>
            </a:r>
            <a:r>
              <a:rPr lang="en">
                <a:solidFill>
                  <a:schemeClr val="dk1"/>
                </a:solidFill>
                <a:latin typeface="Proxima Nova"/>
                <a:ea typeface="Proxima Nova"/>
                <a:cs typeface="Proxima Nova"/>
                <a:sym typeface="Proxima Nova"/>
              </a:rPr>
              <a:t> to an HTML document.</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Understand fundamental JavaScript syntax.</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Use JavaScript to respond to</a:t>
            </a:r>
            <a:r>
              <a:rPr lang="en">
                <a:solidFill>
                  <a:schemeClr val="dk1"/>
                </a:solidFill>
                <a:latin typeface="Proxima Nova"/>
                <a:ea typeface="Proxima Nova"/>
                <a:cs typeface="Proxima Nova"/>
                <a:sym typeface="Proxima Nova"/>
              </a:rPr>
              <a:t> user interactions</a:t>
            </a:r>
            <a:r>
              <a:rPr lang="en">
                <a:solidFill>
                  <a:schemeClr val="dk1"/>
                </a:solidFill>
                <a:latin typeface="Proxima Nova"/>
                <a:ea typeface="Proxima Nova"/>
                <a:cs typeface="Proxima Nova"/>
                <a:sym typeface="Proxima Nova"/>
              </a:rPr>
              <a:t> on a webpage.</a:t>
            </a:r>
            <a:endParaRPr>
              <a:solidFill>
                <a:schemeClr val="dk1"/>
              </a:solidFill>
              <a:latin typeface="Proxima Nova"/>
              <a:ea typeface="Proxima Nova"/>
              <a:cs typeface="Proxima Nova"/>
              <a:sym typeface="Proxima Nova"/>
            </a:endParaRPr>
          </a:p>
        </p:txBody>
      </p:sp>
      <p:sp>
        <p:nvSpPr>
          <p:cNvPr id="270" name="Google Shape;270;p33"/>
          <p:cNvSpPr txBox="1"/>
          <p:nvPr/>
        </p:nvSpPr>
        <p:spPr>
          <a:xfrm>
            <a:off x="1208000" y="877638"/>
            <a:ext cx="11259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Instructor-</a:t>
            </a:r>
            <a:r>
              <a:rPr lang="en" sz="1200">
                <a:solidFill>
                  <a:schemeClr val="dk1"/>
                </a:solidFill>
                <a:latin typeface="Proxima Nova"/>
                <a:ea typeface="Proxima Nova"/>
                <a:cs typeface="Proxima Nova"/>
                <a:sym typeface="Proxima Nova"/>
              </a:rPr>
              <a:t>L</a:t>
            </a:r>
            <a:r>
              <a:rPr lang="en" sz="1200">
                <a:solidFill>
                  <a:schemeClr val="dk1"/>
                </a:solidFill>
                <a:latin typeface="Proxima Nova"/>
                <a:ea typeface="Proxima Nova"/>
                <a:cs typeface="Proxima Nova"/>
                <a:sym typeface="Proxima Nova"/>
              </a:rPr>
              <a:t>ed</a:t>
            </a:r>
            <a:endParaRPr/>
          </a:p>
        </p:txBody>
      </p:sp>
      <p:sp>
        <p:nvSpPr>
          <p:cNvPr id="271" name="Google Shape;271;p3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Intro to Coding Bootcamp</a:t>
            </a:r>
            <a:endParaRPr sz="2400"/>
          </a:p>
        </p:txBody>
      </p:sp>
      <p:pic>
        <p:nvPicPr>
          <p:cNvPr id="272" name="Google Shape;272;p33"/>
          <p:cNvPicPr preferRelativeResize="0"/>
          <p:nvPr/>
        </p:nvPicPr>
        <p:blipFill>
          <a:blip r:embed="rId3">
            <a:alphaModFix/>
          </a:blip>
          <a:stretch>
            <a:fillRect/>
          </a:stretch>
        </p:blipFill>
        <p:spPr>
          <a:xfrm>
            <a:off x="1070779" y="978214"/>
            <a:ext cx="137224" cy="155823"/>
          </a:xfrm>
          <a:prstGeom prst="rect">
            <a:avLst/>
          </a:prstGeom>
          <a:noFill/>
          <a:ln>
            <a:noFill/>
          </a:ln>
        </p:spPr>
      </p:pic>
      <p:pic>
        <p:nvPicPr>
          <p:cNvPr id="273" name="Google Shape;273;p33"/>
          <p:cNvPicPr preferRelativeResize="0"/>
          <p:nvPr/>
        </p:nvPicPr>
        <p:blipFill>
          <a:blip r:embed="rId4">
            <a:alphaModFix/>
          </a:blip>
          <a:stretch>
            <a:fillRect/>
          </a:stretch>
        </p:blipFill>
        <p:spPr>
          <a:xfrm>
            <a:off x="2333893" y="978213"/>
            <a:ext cx="137214" cy="180247"/>
          </a:xfrm>
          <a:prstGeom prst="rect">
            <a:avLst/>
          </a:prstGeom>
          <a:noFill/>
          <a:ln>
            <a:noFill/>
          </a:ln>
        </p:spPr>
      </p:pic>
      <p:pic>
        <p:nvPicPr>
          <p:cNvPr id="274" name="Google Shape;274;p33"/>
          <p:cNvPicPr preferRelativeResize="0"/>
          <p:nvPr/>
        </p:nvPicPr>
        <p:blipFill>
          <a:blip r:embed="rId5">
            <a:alphaModFix/>
          </a:blip>
          <a:stretch>
            <a:fillRect/>
          </a:stretch>
        </p:blipFill>
        <p:spPr>
          <a:xfrm>
            <a:off x="3857703" y="978210"/>
            <a:ext cx="177613" cy="180251"/>
          </a:xfrm>
          <a:prstGeom prst="rect">
            <a:avLst/>
          </a:prstGeom>
          <a:noFill/>
          <a:ln>
            <a:noFill/>
          </a:ln>
        </p:spPr>
      </p:pic>
      <p:sp>
        <p:nvSpPr>
          <p:cNvPr id="275" name="Google Shape;275;p33"/>
          <p:cNvSpPr txBox="1"/>
          <p:nvPr/>
        </p:nvSpPr>
        <p:spPr>
          <a:xfrm>
            <a:off x="2471088" y="877638"/>
            <a:ext cx="1450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Onsite or Remote</a:t>
            </a:r>
            <a:endParaRPr/>
          </a:p>
        </p:txBody>
      </p:sp>
      <p:sp>
        <p:nvSpPr>
          <p:cNvPr id="276" name="Google Shape;276;p33"/>
          <p:cNvSpPr txBox="1"/>
          <p:nvPr/>
        </p:nvSpPr>
        <p:spPr>
          <a:xfrm>
            <a:off x="4029425" y="877638"/>
            <a:ext cx="898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~7 Hours</a:t>
            </a:r>
            <a:endParaRPr/>
          </a:p>
        </p:txBody>
      </p:sp>
      <p:sp>
        <p:nvSpPr>
          <p:cNvPr id="277" name="Google Shape;277;p33"/>
          <p:cNvSpPr/>
          <p:nvPr/>
        </p:nvSpPr>
        <p:spPr>
          <a:xfrm>
            <a:off x="1070775" y="150575"/>
            <a:ext cx="1074600" cy="258900"/>
          </a:xfrm>
          <a:prstGeom prst="roundRect">
            <a:avLst>
              <a:gd fmla="val 11487" name="adj"/>
            </a:avLst>
          </a:prstGeom>
          <a:solidFill>
            <a:schemeClr val="dk2"/>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SzPts val="3600"/>
              <a:buFont typeface="Helvetica Neue"/>
              <a:buNone/>
            </a:pPr>
            <a:r>
              <a:rPr b="1" lang="en" sz="1000">
                <a:solidFill>
                  <a:srgbClr val="FFFFFF"/>
                </a:solidFill>
                <a:latin typeface="Proxima Nova"/>
                <a:ea typeface="Proxima Nova"/>
                <a:cs typeface="Proxima Nova"/>
                <a:sym typeface="Proxima Nova"/>
              </a:rPr>
              <a:t>For </a:t>
            </a:r>
            <a:r>
              <a:rPr b="1" lang="en" sz="1000">
                <a:solidFill>
                  <a:srgbClr val="FFFFFF"/>
                </a:solidFill>
                <a:latin typeface="Proxima Nova"/>
                <a:ea typeface="Proxima Nova"/>
                <a:cs typeface="Proxima Nova"/>
                <a:sym typeface="Proxima Nova"/>
              </a:rPr>
              <a:t>Everyone</a:t>
            </a:r>
            <a:endParaRPr b="1" i="0" sz="1000" u="none" cap="none" strike="noStrike">
              <a:solidFill>
                <a:srgbClr val="FFFFFF"/>
              </a:solidFill>
              <a:latin typeface="Proxima Nova"/>
              <a:ea typeface="Proxima Nova"/>
              <a:cs typeface="Proxima Nova"/>
              <a:sym typeface="Proxima Nova"/>
            </a:endParaRPr>
          </a:p>
        </p:txBody>
      </p:sp>
      <p:sp>
        <p:nvSpPr>
          <p:cNvPr id="278" name="Google Shape;278;p3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2"/>
          <p:cNvSpPr txBox="1"/>
          <p:nvPr>
            <p:ph idx="1" type="body"/>
          </p:nvPr>
        </p:nvSpPr>
        <p:spPr>
          <a:xfrm>
            <a:off x="457200" y="1143000"/>
            <a:ext cx="4589100" cy="2918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800"/>
              <a:buFont typeface="Arial"/>
              <a:buNone/>
            </a:pPr>
            <a:r>
              <a:rPr b="1" lang="en" sz="2400">
                <a:solidFill>
                  <a:schemeClr val="dk1"/>
                </a:solidFill>
              </a:rPr>
              <a:t>There’s a lot of work ahead, </a:t>
            </a:r>
            <a:br>
              <a:rPr b="1" lang="en" sz="2400">
                <a:solidFill>
                  <a:schemeClr val="dk1"/>
                </a:solidFill>
              </a:rPr>
            </a:br>
            <a:r>
              <a:rPr b="1" lang="en" sz="2400">
                <a:solidFill>
                  <a:schemeClr val="dk1"/>
                </a:solidFill>
              </a:rPr>
              <a:t>and you’re going to need fuel.</a:t>
            </a:r>
            <a:endParaRPr b="1" sz="2400">
              <a:solidFill>
                <a:schemeClr val="dk1"/>
              </a:solidFill>
            </a:endParaRPr>
          </a:p>
          <a:p>
            <a:pPr indent="0" lvl="0" marL="0" rtl="0" algn="l">
              <a:lnSpc>
                <a:spcPct val="115000"/>
              </a:lnSpc>
              <a:spcBef>
                <a:spcPts val="0"/>
              </a:spcBef>
              <a:spcAft>
                <a:spcPts val="0"/>
              </a:spcAft>
              <a:buClr>
                <a:schemeClr val="dk1"/>
              </a:buClr>
              <a:buSzPts val="800"/>
              <a:buFont typeface="Arial"/>
              <a:buNone/>
            </a:pPr>
            <a:r>
              <a:t/>
            </a:r>
            <a:endParaRPr b="1" sz="2500">
              <a:solidFill>
                <a:schemeClr val="dk1"/>
              </a:solidFill>
            </a:endParaRPr>
          </a:p>
          <a:p>
            <a:pPr indent="0" lvl="0" marL="0" rtl="0" algn="l">
              <a:lnSpc>
                <a:spcPct val="115000"/>
              </a:lnSpc>
              <a:spcBef>
                <a:spcPts val="0"/>
              </a:spcBef>
              <a:spcAft>
                <a:spcPts val="0"/>
              </a:spcAft>
              <a:buClr>
                <a:schemeClr val="dk1"/>
              </a:buClr>
              <a:buSzPts val="800"/>
              <a:buFont typeface="Arial"/>
              <a:buNone/>
            </a:pPr>
            <a:r>
              <a:rPr b="1" lang="en" sz="2100">
                <a:solidFill>
                  <a:schemeClr val="dk1"/>
                </a:solidFill>
              </a:rPr>
              <a:t>Please share:</a:t>
            </a:r>
            <a:endParaRPr b="1" sz="21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700">
                <a:solidFill>
                  <a:schemeClr val="dk1"/>
                </a:solidFill>
              </a:rPr>
              <a:t>Your name.</a:t>
            </a:r>
            <a:endParaRPr sz="10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700">
                <a:solidFill>
                  <a:schemeClr val="dk1"/>
                </a:solidFill>
              </a:rPr>
              <a:t>Why you’re taking this course.</a:t>
            </a:r>
            <a:endParaRPr sz="1000">
              <a:solidFill>
                <a:schemeClr val="dk1"/>
              </a:solidFill>
            </a:endParaRPr>
          </a:p>
          <a:p>
            <a:pPr indent="-336550" lvl="0" marL="457200" rtl="0" algn="l">
              <a:lnSpc>
                <a:spcPct val="115000"/>
              </a:lnSpc>
              <a:spcBef>
                <a:spcPts val="0"/>
              </a:spcBef>
              <a:spcAft>
                <a:spcPts val="0"/>
              </a:spcAft>
              <a:buClr>
                <a:schemeClr val="dk1"/>
              </a:buClr>
              <a:buSzPts val="1700"/>
              <a:buAutoNum type="arabicPeriod"/>
            </a:pPr>
            <a:r>
              <a:rPr lang="en" sz="1700">
                <a:solidFill>
                  <a:schemeClr val="dk1"/>
                </a:solidFill>
              </a:rPr>
              <a:t>Your favorite comfort food. </a:t>
            </a:r>
            <a:endParaRPr/>
          </a:p>
        </p:txBody>
      </p:sp>
      <p:sp>
        <p:nvSpPr>
          <p:cNvPr id="359" name="Google Shape;359;p4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Meet Your Classmates</a:t>
            </a:r>
            <a:endParaRPr>
              <a:solidFill>
                <a:srgbClr val="FFFFFF"/>
              </a:solidFill>
            </a:endParaRPr>
          </a:p>
        </p:txBody>
      </p:sp>
      <p:sp>
        <p:nvSpPr>
          <p:cNvPr id="360" name="Google Shape;360;p4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rgbClr val="FFFFFF"/>
                </a:solidFill>
              </a:rPr>
              <a:t>5 </a:t>
            </a:r>
            <a:r>
              <a:rPr lang="en"/>
              <a:t>M</a:t>
            </a:r>
            <a:r>
              <a:rPr lang="en">
                <a:solidFill>
                  <a:srgbClr val="FFFFFF"/>
                </a:solidFill>
              </a:rPr>
              <a:t>inutes</a:t>
            </a:r>
            <a:endParaRPr>
              <a:solidFill>
                <a:srgbClr val="FFFFFF"/>
              </a:solidFill>
            </a:endParaRPr>
          </a:p>
        </p:txBody>
      </p:sp>
      <p:pic>
        <p:nvPicPr>
          <p:cNvPr id="361" name="Google Shape;361;p42"/>
          <p:cNvPicPr preferRelativeResize="0"/>
          <p:nvPr/>
        </p:nvPicPr>
        <p:blipFill>
          <a:blip r:embed="rId3">
            <a:alphaModFix/>
          </a:blip>
          <a:stretch>
            <a:fillRect/>
          </a:stretch>
        </p:blipFill>
        <p:spPr>
          <a:xfrm>
            <a:off x="5278026" y="1472507"/>
            <a:ext cx="3180175" cy="2544135"/>
          </a:xfrm>
          <a:prstGeom prst="rect">
            <a:avLst/>
          </a:prstGeom>
          <a:noFill/>
          <a:ln>
            <a:noFill/>
          </a:ln>
          <a:effectLst>
            <a:outerShdw rotWithShape="0" algn="bl" dir="2700000" dist="285750">
              <a:schemeClr val="accent2"/>
            </a:outerShdw>
          </a:effectLst>
        </p:spPr>
      </p:pic>
      <p:sp>
        <p:nvSpPr>
          <p:cNvPr id="362" name="Google Shape;362;p4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63" name="Google Shape;363;p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pSp>
        <p:nvGrpSpPr>
          <p:cNvPr id="364" name="Google Shape;364;p42"/>
          <p:cNvGrpSpPr/>
          <p:nvPr/>
        </p:nvGrpSpPr>
        <p:grpSpPr>
          <a:xfrm>
            <a:off x="5844050" y="327925"/>
            <a:ext cx="927000" cy="927000"/>
            <a:chOff x="916150" y="2075225"/>
            <a:chExt cx="927000" cy="927000"/>
          </a:xfrm>
        </p:grpSpPr>
        <p:sp>
          <p:nvSpPr>
            <p:cNvPr id="365" name="Google Shape;365;p42"/>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66" name="Google Shape;366;p42"/>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32"/>
          <p:cNvSpPr txBox="1"/>
          <p:nvPr>
            <p:ph idx="1" type="body"/>
          </p:nvPr>
        </p:nvSpPr>
        <p:spPr>
          <a:xfrm>
            <a:off x="457200" y="1143000"/>
            <a:ext cx="8229600" cy="82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 set up the functionality of our to-do list, we need to write a few functions that use our new DOM element capabilities.</a:t>
            </a:r>
            <a:endParaRPr/>
          </a:p>
        </p:txBody>
      </p:sp>
      <p:sp>
        <p:nvSpPr>
          <p:cNvPr id="1331" name="Google Shape;1331;p132"/>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Setting Up To-Do List Functions</a:t>
            </a:r>
            <a:endParaRPr/>
          </a:p>
        </p:txBody>
      </p:sp>
      <p:sp>
        <p:nvSpPr>
          <p:cNvPr id="1332" name="Google Shape;1332;p13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33" name="Google Shape;1333;p13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34" name="Google Shape;1334;p13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30  Minutes</a:t>
            </a:r>
            <a:endParaRPr/>
          </a:p>
        </p:txBody>
      </p:sp>
      <p:sp>
        <p:nvSpPr>
          <p:cNvPr id="1335" name="Google Shape;1335;p132"/>
          <p:cNvSpPr/>
          <p:nvPr/>
        </p:nvSpPr>
        <p:spPr>
          <a:xfrm>
            <a:off x="753200" y="2182188"/>
            <a:ext cx="31713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Starter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3"/>
              </a:rPr>
              <a:t>https://codepen.io/GAmarketing/pen/ZEpoMqw?editors=1011</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1336" name="Google Shape;1336;p132"/>
          <p:cNvSpPr/>
          <p:nvPr/>
        </p:nvSpPr>
        <p:spPr>
          <a:xfrm>
            <a:off x="4238688" y="2860438"/>
            <a:ext cx="666600" cy="393600"/>
          </a:xfrm>
          <a:prstGeom prst="rightArrow">
            <a:avLst>
              <a:gd fmla="val 50000" name="adj1"/>
              <a:gd fmla="val 50000" name="adj2"/>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32"/>
          <p:cNvSpPr/>
          <p:nvPr/>
        </p:nvSpPr>
        <p:spPr>
          <a:xfrm>
            <a:off x="5219500" y="2182188"/>
            <a:ext cx="31713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Solution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4"/>
              </a:rPr>
              <a:t>https://codepen.io/GAmarketing/pen/BaLxOGm?editors=1011</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3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 to Coding Bootcamp</a:t>
            </a:r>
            <a:endParaRPr/>
          </a:p>
        </p:txBody>
      </p:sp>
      <p:sp>
        <p:nvSpPr>
          <p:cNvPr id="1343" name="Google Shape;1343;p133"/>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 Handling</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34"/>
          <p:cNvSpPr txBox="1"/>
          <p:nvPr>
            <p:ph idx="4294967295" type="body"/>
          </p:nvPr>
        </p:nvSpPr>
        <p:spPr>
          <a:xfrm>
            <a:off x="457200" y="1051560"/>
            <a:ext cx="82191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Anytime a user interacts with a webpage, the browser classifies that action as </a:t>
            </a:r>
            <a:br>
              <a:rPr lang="en">
                <a:solidFill>
                  <a:schemeClr val="dk1"/>
                </a:solidFill>
              </a:rPr>
            </a:br>
            <a:r>
              <a:rPr lang="en">
                <a:solidFill>
                  <a:schemeClr val="dk1"/>
                </a:solidFill>
              </a:rPr>
              <a:t>an </a:t>
            </a:r>
            <a:r>
              <a:rPr b="1" lang="en">
                <a:solidFill>
                  <a:schemeClr val="dk1"/>
                </a:solidFill>
                <a:highlight>
                  <a:schemeClr val="accent2"/>
                </a:highlight>
              </a:rPr>
              <a:t>event</a:t>
            </a:r>
            <a:r>
              <a:rPr lang="en">
                <a:solidFill>
                  <a:schemeClr val="dk1"/>
                </a:solidFill>
              </a:rPr>
              <a:t>. </a:t>
            </a:r>
            <a:endParaRPr>
              <a:solidFill>
                <a:schemeClr val="dk1"/>
              </a:solidFill>
            </a:endParaRPr>
          </a:p>
          <a:p>
            <a:pPr indent="0" lvl="0" marL="0" rtl="0" algn="l">
              <a:lnSpc>
                <a:spcPct val="100000"/>
              </a:lnSpc>
              <a:spcBef>
                <a:spcPts val="1000"/>
              </a:spcBef>
              <a:spcAft>
                <a:spcPts val="0"/>
              </a:spcAft>
              <a:buNone/>
            </a:pPr>
            <a:r>
              <a:rPr lang="en">
                <a:solidFill>
                  <a:schemeClr val="dk1"/>
                </a:solidFill>
              </a:rPr>
              <a:t>In our JS code, we can listen for events in the browser and trigger functions in response using </a:t>
            </a:r>
            <a:r>
              <a:rPr b="1" lang="en">
                <a:solidFill>
                  <a:schemeClr val="dk1"/>
                </a:solidFill>
                <a:highlight>
                  <a:schemeClr val="accent2"/>
                </a:highlight>
              </a:rPr>
              <a:t>event listeners</a:t>
            </a:r>
            <a:r>
              <a:rPr lang="en">
                <a:solidFill>
                  <a:schemeClr val="dk1"/>
                </a:solidFill>
              </a:rPr>
              <a:t>.</a:t>
            </a:r>
            <a:endParaRPr>
              <a:solidFill>
                <a:schemeClr val="dk1"/>
              </a:solidFill>
            </a:endParaRPr>
          </a:p>
          <a:p>
            <a:pPr indent="0" lvl="0" marL="457200" rtl="0" algn="l">
              <a:lnSpc>
                <a:spcPct val="100000"/>
              </a:lnSpc>
              <a:spcBef>
                <a:spcPts val="1000"/>
              </a:spcBef>
              <a:spcAft>
                <a:spcPts val="0"/>
              </a:spcAft>
              <a:buClr>
                <a:schemeClr val="dk1"/>
              </a:buClr>
              <a:buSzPts val="1100"/>
              <a:buFont typeface="Arial"/>
              <a:buNone/>
            </a:pPr>
            <a:r>
              <a:t/>
            </a:r>
            <a:endParaRPr>
              <a:solidFill>
                <a:schemeClr val="dk1"/>
              </a:solidFill>
            </a:endParaRPr>
          </a:p>
          <a:p>
            <a:pPr indent="0" lvl="0" marL="457200" rtl="0" algn="l">
              <a:lnSpc>
                <a:spcPct val="100000"/>
              </a:lnSpc>
              <a:spcBef>
                <a:spcPts val="1000"/>
              </a:spcBef>
              <a:spcAft>
                <a:spcPts val="1000"/>
              </a:spcAft>
              <a:buClr>
                <a:schemeClr val="dk1"/>
              </a:buClr>
              <a:buSzPts val="1100"/>
              <a:buFont typeface="Arial"/>
              <a:buNone/>
            </a:pPr>
            <a:r>
              <a:rPr b="1" lang="en">
                <a:solidFill>
                  <a:schemeClr val="dk1"/>
                </a:solidFill>
                <a:latin typeface="Inconsolata"/>
                <a:ea typeface="Inconsolata"/>
                <a:cs typeface="Inconsolata"/>
                <a:sym typeface="Inconsolata"/>
              </a:rPr>
              <a:t>// When object is clicked, the action function is called</a:t>
            </a:r>
            <a:br>
              <a:rPr b="1" lang="en">
                <a:solidFill>
                  <a:schemeClr val="dk1"/>
                </a:solidFill>
                <a:latin typeface="Inconsolata"/>
                <a:ea typeface="Inconsolata"/>
                <a:cs typeface="Inconsolata"/>
                <a:sym typeface="Inconsolata"/>
              </a:rPr>
            </a:br>
            <a:r>
              <a:rPr b="1" lang="en">
                <a:solidFill>
                  <a:schemeClr val="dk1"/>
                </a:solidFill>
                <a:latin typeface="Inconsolata"/>
                <a:ea typeface="Inconsolata"/>
                <a:cs typeface="Inconsolata"/>
                <a:sym typeface="Inconsolata"/>
              </a:rPr>
              <a:t>object.addEventListener(‘click’, action)</a:t>
            </a:r>
            <a:endParaRPr b="1">
              <a:solidFill>
                <a:schemeClr val="dk1"/>
              </a:solidFill>
              <a:latin typeface="Inconsolata"/>
              <a:ea typeface="Inconsolata"/>
              <a:cs typeface="Inconsolata"/>
              <a:sym typeface="Inconsolata"/>
            </a:endParaRPr>
          </a:p>
        </p:txBody>
      </p:sp>
      <p:sp>
        <p:nvSpPr>
          <p:cNvPr id="1349" name="Google Shape;1349;p13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 &amp; Listeners</a:t>
            </a:r>
            <a:endParaRPr/>
          </a:p>
        </p:txBody>
      </p:sp>
      <p:sp>
        <p:nvSpPr>
          <p:cNvPr id="1350" name="Google Shape;1350;p13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51" name="Google Shape;1351;p13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35"/>
          <p:cNvSpPr/>
          <p:nvPr/>
        </p:nvSpPr>
        <p:spPr>
          <a:xfrm>
            <a:off x="545200" y="1887925"/>
            <a:ext cx="8013000" cy="21006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const ga = </a:t>
            </a:r>
            <a:r>
              <a:rPr b="1" lang="en" sz="1800">
                <a:solidFill>
                  <a:schemeClr val="dk2"/>
                </a:solidFill>
                <a:latin typeface="Inconsolata"/>
                <a:ea typeface="Inconsolata"/>
                <a:cs typeface="Inconsolata"/>
                <a:sym typeface="Inconsolata"/>
              </a:rPr>
              <a:t>document.querySelector(‘#ga’)</a:t>
            </a: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a:p>
            <a:pPr indent="0" lvl="0" marL="457200" rtl="0" algn="l">
              <a:spcBef>
                <a:spcPts val="1000"/>
              </a:spcBef>
              <a:spcAft>
                <a:spcPts val="0"/>
              </a:spcAft>
              <a:buClr>
                <a:schemeClr val="dk1"/>
              </a:buClr>
              <a:buSzPts val="1100"/>
              <a:buFont typeface="Arial"/>
              <a:buNone/>
            </a:pPr>
            <a:r>
              <a:rPr lang="en" sz="1800">
                <a:solidFill>
                  <a:schemeClr val="dk1"/>
                </a:solidFill>
                <a:latin typeface="Inconsolata"/>
                <a:ea typeface="Inconsolata"/>
                <a:cs typeface="Inconsolata"/>
                <a:sym typeface="Inconsolata"/>
              </a:rPr>
              <a:t>function sayHello() {</a:t>
            </a:r>
            <a:br>
              <a:rPr lang="en" sz="1800">
                <a:solidFill>
                  <a:schemeClr val="dk1"/>
                </a:solidFill>
                <a:latin typeface="Inconsolata"/>
                <a:ea typeface="Inconsolata"/>
                <a:cs typeface="Inconsolata"/>
                <a:sym typeface="Inconsolata"/>
              </a:rPr>
            </a:br>
            <a:r>
              <a:rPr lang="en" sz="1800">
                <a:solidFill>
                  <a:schemeClr val="dk1"/>
                </a:solidFill>
                <a:latin typeface="Inconsolata"/>
                <a:ea typeface="Inconsolata"/>
                <a:cs typeface="Inconsolata"/>
                <a:sym typeface="Inconsolata"/>
              </a:rPr>
              <a:t>	console.log(“hello!”);</a:t>
            </a:r>
            <a:endParaRPr sz="1800">
              <a:solidFill>
                <a:schemeClr val="dk1"/>
              </a:solidFill>
              <a:latin typeface="Inconsolata"/>
              <a:ea typeface="Inconsolata"/>
              <a:cs typeface="Inconsolata"/>
              <a:sym typeface="Inconsolata"/>
            </a:endParaRPr>
          </a:p>
          <a:p>
            <a:pPr indent="0" lvl="0" marL="457200" rtl="0" algn="l">
              <a:spcBef>
                <a:spcPts val="1000"/>
              </a:spcBef>
              <a:spcAft>
                <a:spcPts val="1000"/>
              </a:spcAft>
              <a:buNone/>
            </a:pPr>
            <a:r>
              <a:rPr lang="en" sz="1800">
                <a:solidFill>
                  <a:schemeClr val="dk1"/>
                </a:solidFill>
                <a:latin typeface="Inconsolata"/>
                <a:ea typeface="Inconsolata"/>
                <a:cs typeface="Inconsolata"/>
                <a:sym typeface="Inconsolata"/>
              </a:rPr>
              <a:t>}</a:t>
            </a:r>
            <a:br>
              <a:rPr lang="en" sz="1800">
                <a:solidFill>
                  <a:schemeClr val="dk1"/>
                </a:solidFill>
                <a:latin typeface="Inconsolata"/>
                <a:ea typeface="Inconsolata"/>
                <a:cs typeface="Inconsolata"/>
                <a:sym typeface="Inconsolata"/>
              </a:rPr>
            </a:br>
            <a:r>
              <a:rPr b="1" lang="en" sz="1800">
                <a:solidFill>
                  <a:schemeClr val="lt2"/>
                </a:solidFill>
                <a:latin typeface="Inconsolata"/>
                <a:ea typeface="Inconsolata"/>
                <a:cs typeface="Inconsolata"/>
                <a:sym typeface="Inconsolata"/>
              </a:rPr>
              <a:t>ga.addEventListener(‘click’, sayHello)</a:t>
            </a:r>
            <a:endParaRPr b="1" sz="1600">
              <a:solidFill>
                <a:schemeClr val="lt2"/>
              </a:solidFill>
              <a:latin typeface="Inconsolata"/>
              <a:ea typeface="Inconsolata"/>
              <a:cs typeface="Inconsolata"/>
              <a:sym typeface="Inconsolata"/>
            </a:endParaRPr>
          </a:p>
        </p:txBody>
      </p:sp>
      <p:sp>
        <p:nvSpPr>
          <p:cNvPr id="1357" name="Google Shape;1357;p135"/>
          <p:cNvSpPr txBox="1"/>
          <p:nvPr>
            <p:ph idx="4294967295" type="body"/>
          </p:nvPr>
        </p:nvSpPr>
        <p:spPr>
          <a:xfrm>
            <a:off x="457200" y="1051560"/>
            <a:ext cx="8219100" cy="77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000"/>
              </a:spcAft>
              <a:buNone/>
            </a:pPr>
            <a:r>
              <a:rPr lang="en">
                <a:solidFill>
                  <a:schemeClr val="dk1"/>
                </a:solidFill>
              </a:rPr>
              <a:t>We’ll often </a:t>
            </a:r>
            <a:r>
              <a:rPr b="1" lang="en">
                <a:solidFill>
                  <a:schemeClr val="dk2"/>
                </a:solidFill>
              </a:rPr>
              <a:t>get</a:t>
            </a:r>
            <a:r>
              <a:rPr lang="en">
                <a:solidFill>
                  <a:schemeClr val="dk1"/>
                </a:solidFill>
              </a:rPr>
              <a:t> an element </a:t>
            </a:r>
            <a:r>
              <a:rPr lang="en">
                <a:solidFill>
                  <a:schemeClr val="dk1"/>
                </a:solidFill>
              </a:rPr>
              <a:t>and </a:t>
            </a:r>
            <a:r>
              <a:rPr lang="en">
                <a:solidFill>
                  <a:schemeClr val="dk1"/>
                </a:solidFill>
              </a:rPr>
              <a:t>then </a:t>
            </a:r>
            <a:r>
              <a:rPr b="1" lang="en">
                <a:solidFill>
                  <a:schemeClr val="lt2"/>
                </a:solidFill>
              </a:rPr>
              <a:t>set</a:t>
            </a:r>
            <a:r>
              <a:rPr lang="en">
                <a:solidFill>
                  <a:schemeClr val="dk1"/>
                </a:solidFill>
              </a:rPr>
              <a:t> an event listener on it. Once the event occurs, the listener will execute the function it was given.</a:t>
            </a:r>
            <a:endParaRPr>
              <a:solidFill>
                <a:schemeClr val="dk1"/>
              </a:solidFill>
              <a:highlight>
                <a:schemeClr val="accent1"/>
              </a:highlight>
              <a:latin typeface="Inconsolata"/>
              <a:ea typeface="Inconsolata"/>
              <a:cs typeface="Inconsolata"/>
              <a:sym typeface="Inconsolata"/>
            </a:endParaRPr>
          </a:p>
        </p:txBody>
      </p:sp>
      <p:sp>
        <p:nvSpPr>
          <p:cNvPr id="1358" name="Google Shape;1358;p13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Set, Then Listen</a:t>
            </a:r>
            <a:endParaRPr/>
          </a:p>
        </p:txBody>
      </p:sp>
      <p:sp>
        <p:nvSpPr>
          <p:cNvPr id="1359" name="Google Shape;1359;p13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60" name="Google Shape;1360;p13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136"/>
          <p:cNvSpPr txBox="1"/>
          <p:nvPr>
            <p:ph idx="1" type="body"/>
          </p:nvPr>
        </p:nvSpPr>
        <p:spPr>
          <a:xfrm>
            <a:off x="457200" y="1143000"/>
            <a:ext cx="41148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Click is the most common, but what other events might we want to listen for?</a:t>
            </a:r>
            <a:endParaRPr b="1">
              <a:solidFill>
                <a:schemeClr val="dk1"/>
              </a:solidFill>
              <a:latin typeface="Courier New"/>
              <a:ea typeface="Courier New"/>
              <a:cs typeface="Courier New"/>
              <a:sym typeface="Courier New"/>
            </a:endParaRPr>
          </a:p>
          <a:p>
            <a:pPr indent="0" lvl="0" marL="0" rtl="0" algn="l">
              <a:lnSpc>
                <a:spcPct val="115000"/>
              </a:lnSpc>
              <a:spcBef>
                <a:spcPts val="1000"/>
              </a:spcBef>
              <a:spcAft>
                <a:spcPts val="1000"/>
              </a:spcAft>
              <a:buNone/>
            </a:pPr>
            <a:r>
              <a:t/>
            </a:r>
            <a:endParaRPr>
              <a:solidFill>
                <a:schemeClr val="dk1"/>
              </a:solidFill>
            </a:endParaRPr>
          </a:p>
        </p:txBody>
      </p:sp>
      <p:sp>
        <p:nvSpPr>
          <p:cNvPr id="1366" name="Google Shape;1366;p13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 To Listen For</a:t>
            </a:r>
            <a:endParaRPr/>
          </a:p>
        </p:txBody>
      </p:sp>
      <p:sp>
        <p:nvSpPr>
          <p:cNvPr id="1367" name="Google Shape;1367;p13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368" name="Google Shape;1368;p136"/>
          <p:cNvPicPr preferRelativeResize="0"/>
          <p:nvPr/>
        </p:nvPicPr>
        <p:blipFill>
          <a:blip r:embed="rId3">
            <a:alphaModFix/>
          </a:blip>
          <a:stretch>
            <a:fillRect/>
          </a:stretch>
        </p:blipFill>
        <p:spPr>
          <a:xfrm>
            <a:off x="5583350" y="1166975"/>
            <a:ext cx="2603500" cy="2603500"/>
          </a:xfrm>
          <a:prstGeom prst="rect">
            <a:avLst/>
          </a:prstGeom>
          <a:noFill/>
          <a:ln>
            <a:noFill/>
          </a:ln>
        </p:spPr>
      </p:pic>
      <p:sp>
        <p:nvSpPr>
          <p:cNvPr id="1369" name="Google Shape;1369;p13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370" name="Google Shape;1370;p13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137"/>
          <p:cNvSpPr/>
          <p:nvPr/>
        </p:nvSpPr>
        <p:spPr>
          <a:xfrm>
            <a:off x="753200" y="2404311"/>
            <a:ext cx="3171300" cy="13437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Starter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https://codepen.io/GAmarketing/pen/dyPOWgd</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1376" name="Google Shape;1376;p137"/>
          <p:cNvSpPr/>
          <p:nvPr/>
        </p:nvSpPr>
        <p:spPr>
          <a:xfrm>
            <a:off x="4238688" y="2879350"/>
            <a:ext cx="666600" cy="393600"/>
          </a:xfrm>
          <a:prstGeom prst="rightArrow">
            <a:avLst>
              <a:gd fmla="val 50000" name="adj1"/>
              <a:gd fmla="val 50000" name="adj2"/>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37"/>
          <p:cNvSpPr/>
          <p:nvPr/>
        </p:nvSpPr>
        <p:spPr>
          <a:xfrm>
            <a:off x="5219500" y="2404311"/>
            <a:ext cx="3171300" cy="13437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Solution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4"/>
              </a:rPr>
              <a:t>https://codepen.io/GAmarketing/pen/xxbRdQr</a:t>
            </a:r>
            <a:endParaRPr sz="1800">
              <a:latin typeface="Proxima Nova"/>
              <a:ea typeface="Proxima Nova"/>
              <a:cs typeface="Proxima Nova"/>
              <a:sym typeface="Proxima Nova"/>
            </a:endParaRPr>
          </a:p>
        </p:txBody>
      </p:sp>
      <p:sp>
        <p:nvSpPr>
          <p:cNvPr id="1378" name="Google Shape;1378;p13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Switcher</a:t>
            </a:r>
            <a:endParaRPr/>
          </a:p>
        </p:txBody>
      </p:sp>
      <p:sp>
        <p:nvSpPr>
          <p:cNvPr id="1379" name="Google Shape;1379;p137"/>
          <p:cNvSpPr txBox="1"/>
          <p:nvPr>
            <p:ph idx="1" type="body"/>
          </p:nvPr>
        </p:nvSpPr>
        <p:spPr>
          <a:xfrm>
            <a:off x="457200" y="1143000"/>
            <a:ext cx="8302500" cy="78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exercise, we’ll use our new event-listening skills to create a color switcher.</a:t>
            </a:r>
            <a:endParaRPr/>
          </a:p>
          <a:p>
            <a:pPr indent="0" lvl="0" marL="0" rtl="0" algn="l">
              <a:spcBef>
                <a:spcPts val="1600"/>
              </a:spcBef>
              <a:spcAft>
                <a:spcPts val="1600"/>
              </a:spcAft>
              <a:buNone/>
            </a:pPr>
            <a:r>
              <a:rPr b="1" lang="en"/>
              <a:t>Bonus</a:t>
            </a:r>
            <a:r>
              <a:rPr b="1" lang="en"/>
              <a:t>:</a:t>
            </a:r>
            <a:r>
              <a:rPr lang="en"/>
              <a:t> Try adding more switcher elements that change more colors.</a:t>
            </a:r>
            <a:endParaRPr/>
          </a:p>
        </p:txBody>
      </p:sp>
      <p:sp>
        <p:nvSpPr>
          <p:cNvPr id="1380" name="Google Shape;1380;p13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81" name="Google Shape;1381;p13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30 Minutes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13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End of the List</a:t>
            </a:r>
            <a:endParaRPr/>
          </a:p>
        </p:txBody>
      </p:sp>
      <p:sp>
        <p:nvSpPr>
          <p:cNvPr id="1387" name="Google Shape;1387;p13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88" name="Google Shape;1388;p138"/>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89" name="Google Shape;1389;p13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390" name="Google Shape;1390;p13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it all comes together: We can attach an event listener to our to-do list buttons and use it to power the interaction behind our list application.</a:t>
            </a:r>
            <a:endParaRPr/>
          </a:p>
          <a:p>
            <a:pPr indent="0" lvl="0" marL="0" rtl="0" algn="l">
              <a:spcBef>
                <a:spcPts val="1600"/>
              </a:spcBef>
              <a:spcAft>
                <a:spcPts val="1600"/>
              </a:spcAft>
              <a:buNone/>
            </a:pPr>
            <a:r>
              <a:rPr lang="en"/>
              <a:t>Use the same functions we previously set up to add new items to the list.</a:t>
            </a:r>
            <a:endParaRPr/>
          </a:p>
        </p:txBody>
      </p:sp>
      <p:sp>
        <p:nvSpPr>
          <p:cNvPr id="1391" name="Google Shape;1391;p13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30 Minutes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139"/>
          <p:cNvSpPr txBox="1"/>
          <p:nvPr>
            <p:ph type="title"/>
          </p:nvPr>
        </p:nvSpPr>
        <p:spPr>
          <a:xfrm>
            <a:off x="457210" y="257255"/>
            <a:ext cx="3393900" cy="578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a:solidFill>
                  <a:srgbClr val="FFFFFF"/>
                </a:solidFill>
              </a:rPr>
              <a:t>Key Takeaways</a:t>
            </a:r>
            <a:endParaRPr>
              <a:solidFill>
                <a:srgbClr val="FFFFFF"/>
              </a:solidFill>
            </a:endParaRPr>
          </a:p>
        </p:txBody>
      </p:sp>
      <p:sp>
        <p:nvSpPr>
          <p:cNvPr id="1397" name="Google Shape;1397;p139"/>
          <p:cNvSpPr txBox="1"/>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1398" name="Google Shape;1398;p139"/>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Further Study</a:t>
            </a:r>
            <a:endParaRPr/>
          </a:p>
        </p:txBody>
      </p:sp>
      <p:sp>
        <p:nvSpPr>
          <p:cNvPr id="1399" name="Google Shape;1399;p139"/>
          <p:cNvSpPr txBox="1"/>
          <p:nvPr>
            <p:ph idx="1" type="subTitle"/>
          </p:nvPr>
        </p:nvSpPr>
        <p:spPr>
          <a:xfrm>
            <a:off x="457200" y="1166975"/>
            <a:ext cx="39750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Everything Is JavaScript</a:t>
            </a:r>
            <a:endParaRPr/>
          </a:p>
        </p:txBody>
      </p:sp>
      <p:sp>
        <p:nvSpPr>
          <p:cNvPr id="1400" name="Google Shape;1400;p139"/>
          <p:cNvSpPr txBox="1"/>
          <p:nvPr>
            <p:ph idx="3" type="body"/>
          </p:nvPr>
        </p:nvSpPr>
        <p:spPr>
          <a:xfrm>
            <a:off x="458325" y="1729950"/>
            <a:ext cx="3334500" cy="2808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HTML elements are represented as objects in the DOM.</a:t>
            </a:r>
            <a:endParaRPr/>
          </a:p>
          <a:p>
            <a:pPr indent="-342900" lvl="0" marL="457200" rtl="0" algn="l">
              <a:lnSpc>
                <a:spcPct val="100000"/>
              </a:lnSpc>
              <a:spcBef>
                <a:spcPts val="0"/>
              </a:spcBef>
              <a:spcAft>
                <a:spcPts val="0"/>
              </a:spcAft>
              <a:buSzPts val="1800"/>
              <a:buChar char="●"/>
            </a:pPr>
            <a:r>
              <a:rPr lang="en"/>
              <a:t>DOM objects have getters and setters to manipulate properties.</a:t>
            </a:r>
            <a:endParaRPr/>
          </a:p>
          <a:p>
            <a:pPr indent="-342900" lvl="0" marL="457200" rtl="0" algn="l">
              <a:lnSpc>
                <a:spcPct val="100000"/>
              </a:lnSpc>
              <a:spcBef>
                <a:spcPts val="0"/>
              </a:spcBef>
              <a:spcAft>
                <a:spcPts val="0"/>
              </a:spcAft>
              <a:buSzPts val="1800"/>
              <a:buChar char="●"/>
            </a:pPr>
            <a:r>
              <a:rPr lang="en"/>
              <a:t>Event listeners attach to objects and use functions to respond to user actions.</a:t>
            </a:r>
            <a:endParaRPr/>
          </a:p>
        </p:txBody>
      </p:sp>
      <p:sp>
        <p:nvSpPr>
          <p:cNvPr id="1401" name="Google Shape;1401;p139"/>
          <p:cNvSpPr txBox="1"/>
          <p:nvPr>
            <p:ph idx="4" type="subTitle"/>
          </p:nvPr>
        </p:nvSpPr>
        <p:spPr>
          <a:xfrm>
            <a:off x="4864075" y="1166975"/>
            <a:ext cx="40173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JavaScript Practice</a:t>
            </a:r>
            <a:endParaRPr/>
          </a:p>
        </p:txBody>
      </p:sp>
      <p:sp>
        <p:nvSpPr>
          <p:cNvPr id="1402" name="Google Shape;1402;p139"/>
          <p:cNvSpPr txBox="1"/>
          <p:nvPr>
            <p:ph idx="5" type="body"/>
          </p:nvPr>
        </p:nvSpPr>
        <p:spPr>
          <a:xfrm>
            <a:off x="4864075" y="1773300"/>
            <a:ext cx="4103100" cy="28083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We learned a lot of new concepts, but JavaScript stands out as the most difficult to get comfortable with.</a:t>
            </a:r>
            <a:endParaRPr/>
          </a:p>
        </p:txBody>
      </p:sp>
      <p:sp>
        <p:nvSpPr>
          <p:cNvPr id="1403" name="Google Shape;1403;p13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140"/>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Bring It Home</a:t>
            </a:r>
            <a:endParaRPr/>
          </a:p>
        </p:txBody>
      </p:sp>
      <p:sp>
        <p:nvSpPr>
          <p:cNvPr id="1409" name="Google Shape;1409;p140"/>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 to Coding Bootcamp</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1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15" name="Google Shape;1415;p14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We’ve Been </a:t>
            </a:r>
            <a:endParaRPr/>
          </a:p>
        </p:txBody>
      </p:sp>
      <p:sp>
        <p:nvSpPr>
          <p:cNvPr id="1416" name="Google Shape;1416;p141"/>
          <p:cNvSpPr txBox="1"/>
          <p:nvPr>
            <p:ph idx="1" type="body"/>
          </p:nvPr>
        </p:nvSpPr>
        <p:spPr>
          <a:xfrm>
            <a:off x="457200" y="1143000"/>
            <a:ext cx="8229600" cy="233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covered:</a:t>
            </a:r>
            <a:endParaRPr/>
          </a:p>
          <a:p>
            <a:pPr indent="-342900" lvl="0" marL="457200" rtl="0" algn="l">
              <a:spcBef>
                <a:spcPts val="1600"/>
              </a:spcBef>
              <a:spcAft>
                <a:spcPts val="0"/>
              </a:spcAft>
              <a:buClr>
                <a:schemeClr val="dk1"/>
              </a:buClr>
              <a:buSzPts val="1800"/>
              <a:buChar char="●"/>
            </a:pPr>
            <a:r>
              <a:rPr lang="en">
                <a:solidFill>
                  <a:schemeClr val="dk1"/>
                </a:solidFill>
              </a:rPr>
              <a:t>T</a:t>
            </a:r>
            <a:r>
              <a:rPr lang="en">
                <a:solidFill>
                  <a:schemeClr val="dk1"/>
                </a:solidFill>
              </a:rPr>
              <a:t>he roles of HTML, CSS, and JavaScript in web development.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Creating a well-structured HTML document using elements and attributes.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Using CSS to apply styles to an HTML document.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Fundamental JavaScript syntax.</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Using JavaScript to respond to user interactions on a webpage.</a:t>
            </a:r>
            <a:endParaRPr sz="1600"/>
          </a:p>
        </p:txBody>
      </p:sp>
      <p:sp>
        <p:nvSpPr>
          <p:cNvPr id="1417" name="Google Shape;1417;p14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18" name="Google Shape;1418;p141"/>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chemeClr val="dk1"/>
                </a:solidFill>
                <a:latin typeface="Proxima Nova"/>
                <a:ea typeface="Proxima Nova"/>
                <a:cs typeface="Proxima Nova"/>
                <a:sym typeface="Proxima Nova"/>
              </a:rPr>
              <a:t>Building the Web With HTML</a:t>
            </a:r>
            <a:endParaRPr b="1" sz="1100">
              <a:solidFill>
                <a:schemeClr val="dk1"/>
              </a:solidFill>
              <a:latin typeface="Proxima Nova"/>
              <a:ea typeface="Proxima Nova"/>
              <a:cs typeface="Proxima Nova"/>
              <a:sym typeface="Proxima Nova"/>
            </a:endParaRPr>
          </a:p>
        </p:txBody>
      </p:sp>
      <p:sp>
        <p:nvSpPr>
          <p:cNvPr id="1419" name="Google Shape;1419;p141"/>
          <p:cNvSpPr/>
          <p:nvPr/>
        </p:nvSpPr>
        <p:spPr>
          <a:xfrm>
            <a:off x="3263648" y="3735363"/>
            <a:ext cx="231300" cy="231300"/>
          </a:xfrm>
          <a:prstGeom prst="ellipse">
            <a:avLst/>
          </a:prstGeom>
          <a:solidFill>
            <a:schemeClr val="accent2"/>
          </a:solidFill>
          <a:ln cap="flat" cmpd="sng" w="762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41"/>
          <p:cNvSpPr/>
          <p:nvPr/>
        </p:nvSpPr>
        <p:spPr>
          <a:xfrm>
            <a:off x="5612896" y="3735363"/>
            <a:ext cx="231300" cy="231300"/>
          </a:xfrm>
          <a:prstGeom prst="ellipse">
            <a:avLst/>
          </a:prstGeom>
          <a:solidFill>
            <a:schemeClr val="accent2"/>
          </a:solidFill>
          <a:ln cap="flat" cmpd="sng" w="762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41"/>
          <p:cNvSpPr/>
          <p:nvPr/>
        </p:nvSpPr>
        <p:spPr>
          <a:xfrm>
            <a:off x="7962144" y="3735363"/>
            <a:ext cx="231300" cy="231300"/>
          </a:xfrm>
          <a:prstGeom prst="ellipse">
            <a:avLst/>
          </a:prstGeom>
          <a:solidFill>
            <a:schemeClr val="accent2"/>
          </a:solidFill>
          <a:ln cap="flat" cmpd="sng" w="762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41"/>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chemeClr val="dk1"/>
                </a:solidFill>
                <a:latin typeface="Proxima Nova"/>
                <a:ea typeface="Proxima Nova"/>
                <a:cs typeface="Proxima Nova"/>
                <a:sym typeface="Proxima Nova"/>
              </a:rPr>
              <a:t>Styling With CSS</a:t>
            </a:r>
            <a:endParaRPr b="1" sz="1100">
              <a:solidFill>
                <a:schemeClr val="dk1"/>
              </a:solidFill>
              <a:latin typeface="Proxima Nova"/>
              <a:ea typeface="Proxima Nova"/>
              <a:cs typeface="Proxima Nova"/>
              <a:sym typeface="Proxima Nova"/>
            </a:endParaRPr>
          </a:p>
        </p:txBody>
      </p:sp>
      <p:sp>
        <p:nvSpPr>
          <p:cNvPr id="1423" name="Google Shape;1423;p141"/>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chemeClr val="dk1"/>
                </a:solidFill>
                <a:latin typeface="Proxima Nova"/>
                <a:ea typeface="Proxima Nova"/>
                <a:cs typeface="Proxima Nova"/>
                <a:sym typeface="Proxima Nova"/>
              </a:rPr>
              <a:t>JavaScript Syntax</a:t>
            </a:r>
            <a:endParaRPr b="1" sz="1100">
              <a:solidFill>
                <a:schemeClr val="dk1"/>
              </a:solidFill>
              <a:latin typeface="Proxima Nova"/>
              <a:ea typeface="Proxima Nova"/>
              <a:cs typeface="Proxima Nova"/>
              <a:sym typeface="Proxima Nova"/>
            </a:endParaRPr>
          </a:p>
        </p:txBody>
      </p:sp>
      <p:sp>
        <p:nvSpPr>
          <p:cNvPr id="1424" name="Google Shape;1424;p141"/>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chemeClr val="dk1"/>
                </a:solidFill>
                <a:latin typeface="Proxima Nova"/>
                <a:ea typeface="Proxima Nova"/>
                <a:cs typeface="Proxima Nova"/>
                <a:sym typeface="Proxima Nova"/>
              </a:rPr>
              <a:t>JavaScript in Action</a:t>
            </a:r>
            <a:endParaRPr b="1" sz="1100">
              <a:solidFill>
                <a:schemeClr val="dk1"/>
              </a:solidFill>
              <a:latin typeface="Proxima Nova"/>
              <a:ea typeface="Proxima Nova"/>
              <a:cs typeface="Proxima Nova"/>
              <a:sym typeface="Proxima Nova"/>
            </a:endParaRPr>
          </a:p>
        </p:txBody>
      </p:sp>
      <p:cxnSp>
        <p:nvCxnSpPr>
          <p:cNvPr id="1425" name="Google Shape;1425;p141"/>
          <p:cNvCxnSpPr>
            <a:stCxn id="1426" idx="6"/>
            <a:endCxn id="1419" idx="2"/>
          </p:cNvCxnSpPr>
          <p:nvPr/>
        </p:nvCxnSpPr>
        <p:spPr>
          <a:xfrm>
            <a:off x="1145648" y="3851013"/>
            <a:ext cx="2118000" cy="0"/>
          </a:xfrm>
          <a:prstGeom prst="straightConnector1">
            <a:avLst/>
          </a:prstGeom>
          <a:noFill/>
          <a:ln cap="flat" cmpd="sng" w="38100">
            <a:solidFill>
              <a:srgbClr val="D9D9D9"/>
            </a:solidFill>
            <a:prstDash val="solid"/>
            <a:round/>
            <a:headEnd len="med" w="med" type="none"/>
            <a:tailEnd len="med" w="med" type="none"/>
          </a:ln>
        </p:spPr>
      </p:cxnSp>
      <p:cxnSp>
        <p:nvCxnSpPr>
          <p:cNvPr id="1427" name="Google Shape;1427;p141"/>
          <p:cNvCxnSpPr>
            <a:stCxn id="1419" idx="6"/>
            <a:endCxn id="1420" idx="2"/>
          </p:cNvCxnSpPr>
          <p:nvPr/>
        </p:nvCxnSpPr>
        <p:spPr>
          <a:xfrm>
            <a:off x="3494948" y="3851013"/>
            <a:ext cx="2118000" cy="0"/>
          </a:xfrm>
          <a:prstGeom prst="straightConnector1">
            <a:avLst/>
          </a:prstGeom>
          <a:noFill/>
          <a:ln cap="flat" cmpd="sng" w="38100">
            <a:solidFill>
              <a:srgbClr val="D9D9D9"/>
            </a:solidFill>
            <a:prstDash val="solid"/>
            <a:round/>
            <a:headEnd len="med" w="med" type="none"/>
            <a:tailEnd len="med" w="med" type="none"/>
          </a:ln>
        </p:spPr>
      </p:cxnSp>
      <p:cxnSp>
        <p:nvCxnSpPr>
          <p:cNvPr id="1428" name="Google Shape;1428;p141"/>
          <p:cNvCxnSpPr>
            <a:stCxn id="1420" idx="6"/>
            <a:endCxn id="1421" idx="2"/>
          </p:cNvCxnSpPr>
          <p:nvPr/>
        </p:nvCxnSpPr>
        <p:spPr>
          <a:xfrm>
            <a:off x="5844196" y="3851013"/>
            <a:ext cx="2118000" cy="0"/>
          </a:xfrm>
          <a:prstGeom prst="straightConnector1">
            <a:avLst/>
          </a:prstGeom>
          <a:noFill/>
          <a:ln cap="flat" cmpd="sng" w="38100">
            <a:solidFill>
              <a:srgbClr val="D9D9D9"/>
            </a:solidFill>
            <a:prstDash val="solid"/>
            <a:round/>
            <a:headEnd len="med" w="med" type="none"/>
            <a:tailEnd len="med" w="med" type="none"/>
          </a:ln>
        </p:spPr>
      </p:cxnSp>
      <p:sp>
        <p:nvSpPr>
          <p:cNvPr id="1429" name="Google Shape;1429;p141"/>
          <p:cNvSpPr/>
          <p:nvPr/>
        </p:nvSpPr>
        <p:spPr>
          <a:xfrm>
            <a:off x="977648" y="3735363"/>
            <a:ext cx="231300" cy="231300"/>
          </a:xfrm>
          <a:prstGeom prst="ellipse">
            <a:avLst/>
          </a:prstGeom>
          <a:solidFill>
            <a:schemeClr val="accent2"/>
          </a:solidFill>
          <a:ln cap="flat" cmpd="sng" w="76200">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Our Goals for Today </a:t>
            </a:r>
            <a:endParaRPr/>
          </a:p>
        </p:txBody>
      </p:sp>
      <p:pic>
        <p:nvPicPr>
          <p:cNvPr id="372" name="Google Shape;372;p43"/>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373" name="Google Shape;373;p4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374" name="Google Shape;374;p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375" name="Google Shape;375;p4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76" name="Google Shape;376;p43"/>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Describe the roles of HTML, CSS, and JavaScript in web development.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Create a well-structured HTML document using elements and attributes.</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 CSS to apply styles to an HTML document.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Understand fundamental JavaScript syntax.</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Use JavaScript to respond to user interactions on a webpage.</a:t>
            </a:r>
            <a:endParaRPr>
              <a:solidFill>
                <a:schemeClr val="dk1"/>
              </a:solidFil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142"/>
          <p:cNvSpPr txBox="1"/>
          <p:nvPr>
            <p:ph idx="1" type="body"/>
          </p:nvPr>
        </p:nvSpPr>
        <p:spPr>
          <a:xfrm>
            <a:off x="457200" y="1143000"/>
            <a:ext cx="4205400" cy="2937900"/>
          </a:xfrm>
          <a:prstGeom prst="rect">
            <a:avLst/>
          </a:prstGeom>
          <a:noFill/>
          <a:ln>
            <a:noFill/>
          </a:ln>
        </p:spPr>
        <p:txBody>
          <a:bodyPr anchorCtr="0" anchor="t" bIns="91425" lIns="91425" spcFirstLastPara="1" rIns="91425" wrap="square" tIns="91425">
            <a:noAutofit/>
          </a:bodyPr>
          <a:lstStyle/>
          <a:p>
            <a:pPr indent="0" lvl="0" marL="0" rtl="0" algn="l">
              <a:lnSpc>
                <a:spcPct val="114000"/>
              </a:lnSpc>
              <a:spcBef>
                <a:spcPts val="0"/>
              </a:spcBef>
              <a:spcAft>
                <a:spcPts val="0"/>
              </a:spcAft>
              <a:buSzPts val="1800"/>
              <a:buNone/>
            </a:pPr>
            <a:r>
              <a:rPr lang="en"/>
              <a:t>A survey will be sent to you within 24 hours. Please keep an eye out for it and let us know what you liked about this class and what we can improve. </a:t>
            </a:r>
            <a:endParaRPr/>
          </a:p>
          <a:p>
            <a:pPr indent="0" lvl="0" marL="0" rtl="0" algn="l">
              <a:lnSpc>
                <a:spcPct val="114000"/>
              </a:lnSpc>
              <a:spcBef>
                <a:spcPts val="600"/>
              </a:spcBef>
              <a:spcAft>
                <a:spcPts val="600"/>
              </a:spcAft>
              <a:buSzPts val="1800"/>
              <a:buNone/>
            </a:pPr>
            <a:r>
              <a:rPr b="1" lang="en"/>
              <a:t>Thank you!</a:t>
            </a:r>
            <a:endParaRPr b="1">
              <a:highlight>
                <a:schemeClr val="accent2"/>
              </a:highlight>
            </a:endParaRPr>
          </a:p>
        </p:txBody>
      </p:sp>
      <p:sp>
        <p:nvSpPr>
          <p:cNvPr id="1435" name="Google Shape;1435;p14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Feedback, Please (and Thank You)</a:t>
            </a:r>
            <a:endParaRPr/>
          </a:p>
        </p:txBody>
      </p:sp>
      <p:pic>
        <p:nvPicPr>
          <p:cNvPr id="1436" name="Google Shape;1436;p142"/>
          <p:cNvPicPr preferRelativeResize="0"/>
          <p:nvPr/>
        </p:nvPicPr>
        <p:blipFill rotWithShape="1">
          <a:blip r:embed="rId3">
            <a:alphaModFix/>
          </a:blip>
          <a:srcRect b="19953" l="28039" r="28039" t="19947"/>
          <a:stretch/>
        </p:blipFill>
        <p:spPr>
          <a:xfrm>
            <a:off x="5674200" y="1070822"/>
            <a:ext cx="2193773" cy="3001866"/>
          </a:xfrm>
          <a:prstGeom prst="rect">
            <a:avLst/>
          </a:prstGeom>
          <a:noFill/>
          <a:ln>
            <a:noFill/>
          </a:ln>
        </p:spPr>
      </p:pic>
      <p:sp>
        <p:nvSpPr>
          <p:cNvPr id="1437" name="Google Shape;1437;p14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38" name="Google Shape;1438;p1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143"/>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pic>
        <p:nvPicPr>
          <p:cNvPr id="1448" name="Google Shape;1448;p144"/>
          <p:cNvPicPr preferRelativeResize="0"/>
          <p:nvPr/>
        </p:nvPicPr>
        <p:blipFill>
          <a:blip r:embed="rId3">
            <a:alphaModFix/>
          </a:blip>
          <a:stretch>
            <a:fillRect/>
          </a:stretch>
        </p:blipFill>
        <p:spPr>
          <a:xfrm>
            <a:off x="0" y="0"/>
            <a:ext cx="9144000" cy="5143500"/>
          </a:xfrm>
          <a:prstGeom prst="rect">
            <a:avLst/>
          </a:prstGeom>
          <a:noFill/>
          <a:ln>
            <a:noFill/>
          </a:ln>
        </p:spPr>
      </p:pic>
      <p:pic>
        <p:nvPicPr>
          <p:cNvPr id="1449" name="Google Shape;1449;p144"/>
          <p:cNvPicPr preferRelativeResize="0"/>
          <p:nvPr/>
        </p:nvPicPr>
        <p:blipFill>
          <a:blip r:embed="rId4">
            <a:alphaModFix/>
          </a:blip>
          <a:stretch>
            <a:fillRect/>
          </a:stretch>
        </p:blipFill>
        <p:spPr>
          <a:xfrm>
            <a:off x="891450" y="935175"/>
            <a:ext cx="2538200" cy="2542299"/>
          </a:xfrm>
          <a:prstGeom prst="rect">
            <a:avLst/>
          </a:prstGeom>
          <a:noFill/>
          <a:ln>
            <a:noFill/>
          </a:ln>
          <a:effectLst>
            <a:outerShdw blurRad="57150" rotWithShape="0" algn="bl" dir="5400000" dist="19050">
              <a:srgbClr val="000000">
                <a:alpha val="50000"/>
              </a:srgbClr>
            </a:outerShdw>
          </a:effectLst>
        </p:spPr>
      </p:pic>
      <p:sp>
        <p:nvSpPr>
          <p:cNvPr id="1450" name="Google Shape;1450;p144"/>
          <p:cNvSpPr/>
          <p:nvPr/>
        </p:nvSpPr>
        <p:spPr>
          <a:xfrm>
            <a:off x="4187725" y="2843825"/>
            <a:ext cx="3865200" cy="5709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Sign up at ga.co/[YourName]</a:t>
            </a:r>
            <a:endParaRPr/>
          </a:p>
        </p:txBody>
      </p:sp>
      <p:sp>
        <p:nvSpPr>
          <p:cNvPr id="1451" name="Google Shape;1451;p144"/>
          <p:cNvSpPr txBox="1"/>
          <p:nvPr>
            <p:ph idx="4294967295" type="title"/>
          </p:nvPr>
        </p:nvSpPr>
        <p:spPr>
          <a:xfrm>
            <a:off x="3605725" y="1474700"/>
            <a:ext cx="4981500" cy="1042200"/>
          </a:xfrm>
          <a:prstGeom prst="rect">
            <a:avLst/>
          </a:prstGeom>
          <a:noFill/>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3300">
                <a:highlight>
                  <a:schemeClr val="accent2"/>
                </a:highlight>
              </a:rPr>
              <a:t>Take Another Workshop</a:t>
            </a:r>
            <a:endParaRPr sz="3300">
              <a:highlight>
                <a:schemeClr val="accent2"/>
              </a:highlight>
            </a:endParaRPr>
          </a:p>
          <a:p>
            <a:pPr indent="0" lvl="0" marL="0" rtl="0" algn="ctr">
              <a:lnSpc>
                <a:spcPct val="115000"/>
              </a:lnSpc>
              <a:spcBef>
                <a:spcPts val="0"/>
              </a:spcBef>
              <a:spcAft>
                <a:spcPts val="0"/>
              </a:spcAft>
              <a:buNone/>
            </a:pPr>
            <a:r>
              <a:rPr lang="en" sz="3300">
                <a:highlight>
                  <a:schemeClr val="accent2"/>
                </a:highlight>
              </a:rPr>
              <a:t>With [Name]!</a:t>
            </a:r>
            <a:endParaRPr sz="3300">
              <a:highlight>
                <a:schemeClr val="accent2"/>
              </a:highlight>
            </a:endParaRPr>
          </a:p>
        </p:txBody>
      </p:sp>
      <p:grpSp>
        <p:nvGrpSpPr>
          <p:cNvPr id="1452" name="Google Shape;1452;p144"/>
          <p:cNvGrpSpPr/>
          <p:nvPr/>
        </p:nvGrpSpPr>
        <p:grpSpPr>
          <a:xfrm>
            <a:off x="7587600" y="280375"/>
            <a:ext cx="927000" cy="927000"/>
            <a:chOff x="916150" y="2075225"/>
            <a:chExt cx="927000" cy="927000"/>
          </a:xfrm>
        </p:grpSpPr>
        <p:sp>
          <p:nvSpPr>
            <p:cNvPr id="1453" name="Google Shape;1453;p144"/>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454" name="Google Shape;1454;p144"/>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pic>
        <p:nvPicPr>
          <p:cNvPr id="1459" name="Google Shape;1459;p145"/>
          <p:cNvPicPr preferRelativeResize="0"/>
          <p:nvPr/>
        </p:nvPicPr>
        <p:blipFill>
          <a:blip r:embed="rId3">
            <a:alphaModFix/>
          </a:blip>
          <a:stretch>
            <a:fillRect/>
          </a:stretch>
        </p:blipFill>
        <p:spPr>
          <a:xfrm>
            <a:off x="4927800" y="1371600"/>
            <a:ext cx="3758973" cy="2349351"/>
          </a:xfrm>
          <a:prstGeom prst="rect">
            <a:avLst/>
          </a:prstGeom>
          <a:noFill/>
          <a:ln>
            <a:noFill/>
          </a:ln>
        </p:spPr>
      </p:pic>
      <p:sp>
        <p:nvSpPr>
          <p:cNvPr id="1460" name="Google Shape;1460;p145"/>
          <p:cNvSpPr txBox="1"/>
          <p:nvPr>
            <p:ph idx="4294967295" type="body"/>
          </p:nvPr>
        </p:nvSpPr>
        <p:spPr>
          <a:xfrm>
            <a:off x="457200" y="1097280"/>
            <a:ext cx="3857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out our coding workshops in:</a:t>
            </a:r>
            <a:endParaRPr/>
          </a:p>
          <a:p>
            <a:pPr indent="-342900" lvl="0" marL="457200" rtl="0" algn="l">
              <a:spcBef>
                <a:spcPts val="1600"/>
              </a:spcBef>
              <a:spcAft>
                <a:spcPts val="0"/>
              </a:spcAft>
              <a:buSzPts val="1800"/>
              <a:buChar char="●"/>
            </a:pPr>
            <a:r>
              <a:rPr lang="en"/>
              <a:t>HTML &amp; CSS</a:t>
            </a:r>
            <a:endParaRPr/>
          </a:p>
          <a:p>
            <a:pPr indent="-342900" lvl="0" marL="457200" rtl="0" algn="l">
              <a:spcBef>
                <a:spcPts val="0"/>
              </a:spcBef>
              <a:spcAft>
                <a:spcPts val="0"/>
              </a:spcAft>
              <a:buSzPts val="1800"/>
              <a:buChar char="●"/>
            </a:pPr>
            <a:r>
              <a:rPr lang="en"/>
              <a:t>JavaScript</a:t>
            </a:r>
            <a:endParaRPr/>
          </a:p>
          <a:p>
            <a:pPr indent="-342900" lvl="0" marL="457200" rtl="0" algn="l">
              <a:spcBef>
                <a:spcPts val="0"/>
              </a:spcBef>
              <a:spcAft>
                <a:spcPts val="0"/>
              </a:spcAft>
              <a:buSzPts val="1800"/>
              <a:buChar char="●"/>
            </a:pPr>
            <a:r>
              <a:rPr lang="en"/>
              <a:t>Python</a:t>
            </a:r>
            <a:endParaRPr/>
          </a:p>
          <a:p>
            <a:pPr indent="-342900" lvl="0" marL="457200" rtl="0" algn="l">
              <a:spcBef>
                <a:spcPts val="0"/>
              </a:spcBef>
              <a:spcAft>
                <a:spcPts val="0"/>
              </a:spcAft>
              <a:buSzPts val="1800"/>
              <a:buChar char="●"/>
            </a:pPr>
            <a:r>
              <a:rPr lang="en"/>
              <a:t>Programming for Non-Programmers</a:t>
            </a:r>
            <a:endParaRPr/>
          </a:p>
          <a:p>
            <a:pPr indent="0" lvl="0" marL="0" rtl="0" algn="l">
              <a:spcBef>
                <a:spcPts val="1600"/>
              </a:spcBef>
              <a:spcAft>
                <a:spcPts val="1600"/>
              </a:spcAft>
              <a:buNone/>
            </a:pPr>
            <a:r>
              <a:rPr lang="en"/>
              <a:t>Or explore all of our upcoming workshops: </a:t>
            </a:r>
            <a:r>
              <a:rPr b="1" lang="en" u="sng">
                <a:solidFill>
                  <a:schemeClr val="hlink"/>
                </a:solidFill>
                <a:hlinkClick r:id="rId4"/>
              </a:rPr>
              <a:t>ga.co/workshops</a:t>
            </a:r>
            <a:r>
              <a:rPr lang="en"/>
              <a:t> </a:t>
            </a:r>
            <a:endParaRPr>
              <a:solidFill>
                <a:srgbClr val="FF0000"/>
              </a:solidFill>
            </a:endParaRPr>
          </a:p>
        </p:txBody>
      </p:sp>
      <p:sp>
        <p:nvSpPr>
          <p:cNvPr id="1461" name="Google Shape;1461;p14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Workshops @ GA</a:t>
            </a:r>
            <a:endParaRPr/>
          </a:p>
        </p:txBody>
      </p:sp>
      <p:sp>
        <p:nvSpPr>
          <p:cNvPr id="1462" name="Google Shape;1462;p14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63" name="Google Shape;1463;p14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graphicFrame>
        <p:nvGraphicFramePr>
          <p:cNvPr id="1468" name="Google Shape;1468;p146"/>
          <p:cNvGraphicFramePr/>
          <p:nvPr/>
        </p:nvGraphicFramePr>
        <p:xfrm>
          <a:off x="457163" y="1120025"/>
          <a:ext cx="3000000" cy="3000000"/>
        </p:xfrm>
        <a:graphic>
          <a:graphicData uri="http://schemas.openxmlformats.org/drawingml/2006/table">
            <a:tbl>
              <a:tblPr>
                <a:noFill/>
                <a:tableStyleId>{FB46801F-CFE2-4AC1-A8D6-106CE9625EB0}</a:tableStyleId>
              </a:tblPr>
              <a:tblGrid>
                <a:gridCol w="1361000"/>
                <a:gridCol w="2289525"/>
                <a:gridCol w="2289525"/>
                <a:gridCol w="2289525"/>
              </a:tblGrid>
              <a:tr h="563650">
                <a:tc>
                  <a:txBody>
                    <a:bodyPr/>
                    <a:lstStyle/>
                    <a:p>
                      <a:pPr indent="0" lvl="0" marL="0" marR="0" rtl="0" algn="l">
                        <a:lnSpc>
                          <a:spcPct val="100000"/>
                        </a:lnSpc>
                        <a:spcBef>
                          <a:spcPts val="0"/>
                        </a:spcBef>
                        <a:spcAft>
                          <a:spcPts val="0"/>
                        </a:spcAft>
                        <a:buClr>
                          <a:srgbClr val="000000"/>
                        </a:buClr>
                        <a:buSzPts val="1600"/>
                        <a:buFont typeface="Arial"/>
                        <a:buNone/>
                      </a:pPr>
                      <a:r>
                        <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999999">
                          <a:alpha val="0"/>
                        </a:srgbClr>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alpha val="0"/>
                        </a:srgbClr>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Front-End Web Development</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a:solidFill>
                            <a:srgbClr val="FFFFFF"/>
                          </a:solidFill>
                          <a:latin typeface="Proxima Nova"/>
                          <a:ea typeface="Proxima Nova"/>
                          <a:cs typeface="Proxima Nova"/>
                          <a:sym typeface="Proxima Nova"/>
                        </a:rPr>
                        <a:t>Python Programming</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chemeClr val="dk1"/>
                    </a:solidFill>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a:solidFill>
                            <a:srgbClr val="FFFFFF"/>
                          </a:solidFill>
                          <a:latin typeface="Proxima Nova"/>
                          <a:ea typeface="Proxima Nova"/>
                          <a:cs typeface="Proxima Nova"/>
                          <a:sym typeface="Proxima Nova"/>
                        </a:rPr>
                        <a:t>Software Engineering Immersive</a:t>
                      </a:r>
                      <a:endParaRPr b="1" u="none" cap="none" strike="noStrike">
                        <a:solidFill>
                          <a:srgbClr val="FFFFFF"/>
                        </a:solidFill>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chemeClr val="dk1"/>
                    </a:solidFill>
                  </a:tcPr>
                </a:tc>
              </a:tr>
              <a:tr h="34250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Format</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Part-time</a:t>
                      </a:r>
                      <a:r>
                        <a:rPr lang="en" sz="1200">
                          <a:solidFill>
                            <a:srgbClr val="000000"/>
                          </a:solidFill>
                          <a:latin typeface="Proxima Nova"/>
                          <a:ea typeface="Proxima Nova"/>
                          <a:cs typeface="Proxima Nova"/>
                          <a:sym typeface="Proxima Nova"/>
                        </a:rPr>
                        <a:t>/</a:t>
                      </a:r>
                      <a:r>
                        <a:rPr lang="en" sz="1200" u="none" cap="none" strike="noStrike">
                          <a:solidFill>
                            <a:srgbClr val="000000"/>
                          </a:solidFill>
                          <a:latin typeface="Proxima Nova"/>
                          <a:ea typeface="Proxima Nova"/>
                          <a:cs typeface="Proxima Nova"/>
                          <a:sym typeface="Proxima Nova"/>
                        </a:rPr>
                        <a:t>evenings</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Part-time</a:t>
                      </a:r>
                      <a:r>
                        <a:rPr lang="en" sz="1200">
                          <a:solidFill>
                            <a:srgbClr val="000000"/>
                          </a:solidFill>
                          <a:latin typeface="Proxima Nova"/>
                          <a:ea typeface="Proxima Nova"/>
                          <a:cs typeface="Proxima Nova"/>
                          <a:sym typeface="Proxima Nova"/>
                        </a:rPr>
                        <a:t>/</a:t>
                      </a:r>
                      <a:r>
                        <a:rPr lang="en" sz="1200" u="none" cap="none" strike="noStrike">
                          <a:solidFill>
                            <a:srgbClr val="000000"/>
                          </a:solidFill>
                          <a:latin typeface="Proxima Nova"/>
                          <a:ea typeface="Proxima Nova"/>
                          <a:cs typeface="Proxima Nova"/>
                          <a:sym typeface="Proxima Nova"/>
                        </a:rPr>
                        <a:t>evenings</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Full-time</a:t>
                      </a:r>
                      <a:r>
                        <a:rPr lang="en" sz="1200">
                          <a:latin typeface="Proxima Nova"/>
                          <a:ea typeface="Proxima Nova"/>
                          <a:cs typeface="Proxima Nova"/>
                          <a:sym typeface="Proxima Nova"/>
                        </a:rPr>
                        <a:t>/</a:t>
                      </a:r>
                      <a:r>
                        <a:rPr lang="en" sz="1200" u="none" cap="none" strike="noStrike">
                          <a:latin typeface="Proxima Nova"/>
                          <a:ea typeface="Proxima Nova"/>
                          <a:cs typeface="Proxima Nova"/>
                          <a:sym typeface="Proxima Nova"/>
                        </a:rPr>
                        <a:t>Monday</a:t>
                      </a:r>
                      <a:r>
                        <a:rPr lang="en" sz="1200">
                          <a:latin typeface="Proxima Nova"/>
                          <a:ea typeface="Proxima Nova"/>
                          <a:cs typeface="Proxima Nova"/>
                          <a:sym typeface="Proxima Nova"/>
                        </a:rPr>
                        <a:t>–</a:t>
                      </a:r>
                      <a:r>
                        <a:rPr lang="en" sz="1200" u="none" cap="none" strike="noStrike">
                          <a:latin typeface="Proxima Nova"/>
                          <a:ea typeface="Proxima Nova"/>
                          <a:cs typeface="Proxima Nova"/>
                          <a:sym typeface="Proxima Nova"/>
                        </a:rPr>
                        <a:t>Friday</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34250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Next Course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&lt;DATES&gt;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a:latin typeface="Proxima Nova"/>
                          <a:ea typeface="Proxima Nova"/>
                          <a:cs typeface="Proxima Nova"/>
                          <a:sym typeface="Proxima Nova"/>
                        </a:rPr>
                        <a:t>&lt;DATES&gt;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rtl="0" algn="ctr">
                        <a:spcBef>
                          <a:spcPts val="0"/>
                        </a:spcBef>
                        <a:spcAft>
                          <a:spcPts val="0"/>
                        </a:spcAft>
                        <a:buClr>
                          <a:srgbClr val="000000"/>
                        </a:buClr>
                        <a:buSzPts val="1400"/>
                        <a:buFont typeface="Arial"/>
                        <a:buNone/>
                      </a:pPr>
                      <a:r>
                        <a:rPr lang="en" sz="1200">
                          <a:latin typeface="Proxima Nova"/>
                          <a:ea typeface="Proxima Nova"/>
                          <a:cs typeface="Proxima Nova"/>
                          <a:sym typeface="Proxima Nova"/>
                        </a:rPr>
                        <a:t>&lt;DATES&gt;</a:t>
                      </a:r>
                      <a:endParaRPr sz="1200">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114790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Outcome</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marR="0" rtl="0" algn="l">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Learn to develop beautiful web pages with HTML, CSS, &amp; JavaScript.</a:t>
                      </a:r>
                      <a:endParaRPr sz="1200">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Dive into fundamental concepts and techniques, and build your own custom web application with Python.</a:t>
                      </a:r>
                      <a:endParaRPr sz="1200">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100"/>
                        <a:buFont typeface="Arial"/>
                        <a:buNone/>
                      </a:pPr>
                      <a:r>
                        <a:rPr lang="en" sz="1200">
                          <a:latin typeface="Proxima Nova"/>
                          <a:ea typeface="Proxima Nova"/>
                          <a:cs typeface="Proxima Nova"/>
                          <a:sym typeface="Proxima Nova"/>
                        </a:rPr>
                        <a:t>Learn the skills to become an entry-level web developer and the resources to get a job in this intensive program.</a:t>
                      </a:r>
                      <a:endParaRPr sz="1200">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999999"/>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tcPr>
                </a:tc>
              </a:tr>
              <a:tr h="425300">
                <a:tc>
                  <a:txBody>
                    <a:bodyPr/>
                    <a:lstStyle/>
                    <a:p>
                      <a:pPr indent="0" lvl="0" marL="0" marR="0" rtl="0" algn="r">
                        <a:lnSpc>
                          <a:spcPct val="100000"/>
                        </a:lnSpc>
                        <a:spcBef>
                          <a:spcPts val="0"/>
                        </a:spcBef>
                        <a:spcAft>
                          <a:spcPts val="0"/>
                        </a:spcAft>
                        <a:buClr>
                          <a:srgbClr val="000000"/>
                        </a:buClr>
                        <a:buSzPts val="1400"/>
                        <a:buFont typeface="Arial"/>
                        <a:buNone/>
                      </a:pPr>
                      <a:r>
                        <a:rPr b="1" lang="en" sz="1200" u="none" cap="none" strike="noStrike">
                          <a:latin typeface="Proxima Nova"/>
                          <a:ea typeface="Proxima Nova"/>
                          <a:cs typeface="Proxima Nova"/>
                          <a:sym typeface="Proxima Nova"/>
                        </a:rPr>
                        <a:t>Tuition</a:t>
                      </a:r>
                      <a:endParaRPr b="1" sz="1200" u="none" cap="none" strike="noStrike">
                        <a:latin typeface="Proxima Nova"/>
                        <a:ea typeface="Proxima Nova"/>
                        <a:cs typeface="Proxima Nova"/>
                        <a:sym typeface="Proxima Nova"/>
                      </a:endParaRPr>
                    </a:p>
                  </a:txBody>
                  <a:tcPr marT="91425" marB="91425" marR="91425" marL="91425" anchor="ctr">
                    <a:lnL cap="flat" cmpd="sng" w="9525">
                      <a:solidFill>
                        <a:srgbClr val="999999"/>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999999"/>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solidFill>
                            <a:srgbClr val="000000"/>
                          </a:solidFill>
                          <a:latin typeface="Proxima Nova"/>
                          <a:ea typeface="Proxima Nova"/>
                          <a:cs typeface="Proxima Nova"/>
                          <a:sym typeface="Proxima Nova"/>
                        </a:rPr>
                        <a:t>$3,950*</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200" u="none" cap="none" strike="noStrike">
                          <a:latin typeface="Proxima Nova"/>
                          <a:ea typeface="Proxima Nova"/>
                          <a:cs typeface="Proxima Nova"/>
                          <a:sym typeface="Proxima Nova"/>
                        </a:rPr>
                        <a:t>$</a:t>
                      </a:r>
                      <a:r>
                        <a:rPr lang="en" sz="1200">
                          <a:latin typeface="Proxima Nova"/>
                          <a:ea typeface="Proxima Nova"/>
                          <a:cs typeface="Proxima Nova"/>
                          <a:sym typeface="Proxima Nova"/>
                        </a:rPr>
                        <a:t>&lt;PRICE&gt;</a:t>
                      </a:r>
                      <a:r>
                        <a:rPr lang="en" sz="1200" u="none" cap="none" strike="noStrike">
                          <a:latin typeface="Proxima Nova"/>
                          <a:ea typeface="Proxima Nova"/>
                          <a:cs typeface="Proxima Nova"/>
                          <a:sym typeface="Proxima Nova"/>
                        </a:rPr>
                        <a:t>*</a:t>
                      </a:r>
                      <a:endParaRPr sz="1200" u="none" cap="none" strike="noStrike">
                        <a:latin typeface="Proxima Nova"/>
                        <a:ea typeface="Proxima Nova"/>
                        <a:cs typeface="Proxima Nova"/>
                        <a:sym typeface="Proxima Nova"/>
                      </a:endParaRPr>
                    </a:p>
                  </a:txBody>
                  <a:tcPr marT="91425" marB="91425" marR="91425" marL="91425"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999999"/>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
        <p:nvSpPr>
          <p:cNvPr id="1469" name="Google Shape;1469;p14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Your Next Step with </a:t>
            </a:r>
            <a:r>
              <a:rPr lang="en">
                <a:solidFill>
                  <a:schemeClr val="dk2"/>
                </a:solidFill>
              </a:rPr>
              <a:t>GA</a:t>
            </a:r>
            <a:endParaRPr>
              <a:solidFill>
                <a:schemeClr val="dk2"/>
              </a:solidFill>
            </a:endParaRPr>
          </a:p>
        </p:txBody>
      </p:sp>
      <p:sp>
        <p:nvSpPr>
          <p:cNvPr id="1470" name="Google Shape;1470;p146"/>
          <p:cNvSpPr txBox="1"/>
          <p:nvPr/>
        </p:nvSpPr>
        <p:spPr>
          <a:xfrm>
            <a:off x="582975" y="3984525"/>
            <a:ext cx="6537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300"/>
              </a:spcAft>
              <a:buNone/>
            </a:pPr>
            <a:r>
              <a:rPr i="1" lang="en" sz="1200">
                <a:solidFill>
                  <a:srgbClr val="000000"/>
                </a:solidFill>
                <a:latin typeface="Proxima Nova"/>
                <a:ea typeface="Proxima Nova"/>
                <a:cs typeface="Proxima Nova"/>
                <a:sym typeface="Proxima Nova"/>
              </a:rPr>
              <a:t>*Financing options available.</a:t>
            </a:r>
            <a:endParaRPr/>
          </a:p>
        </p:txBody>
      </p:sp>
      <p:sp>
        <p:nvSpPr>
          <p:cNvPr id="1471" name="Google Shape;1471;p14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72" name="Google Shape;1472;p146"/>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pic>
        <p:nvPicPr>
          <p:cNvPr id="1477" name="Google Shape;1477;p147"/>
          <p:cNvPicPr preferRelativeResize="0"/>
          <p:nvPr/>
        </p:nvPicPr>
        <p:blipFill>
          <a:blip r:embed="rId3">
            <a:alphaModFix/>
          </a:blip>
          <a:stretch>
            <a:fillRect/>
          </a:stretch>
        </p:blipFill>
        <p:spPr>
          <a:xfrm>
            <a:off x="4927800" y="1303250"/>
            <a:ext cx="3759000" cy="2349388"/>
          </a:xfrm>
          <a:prstGeom prst="rect">
            <a:avLst/>
          </a:prstGeom>
          <a:noFill/>
          <a:ln>
            <a:noFill/>
          </a:ln>
        </p:spPr>
      </p:pic>
      <p:sp>
        <p:nvSpPr>
          <p:cNvPr id="1478" name="Google Shape;1478;p147"/>
          <p:cNvSpPr txBox="1"/>
          <p:nvPr>
            <p:ph idx="4294967295" type="body"/>
          </p:nvPr>
        </p:nvSpPr>
        <p:spPr>
          <a:xfrm>
            <a:off x="457200" y="1097280"/>
            <a:ext cx="4187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offer a range of student financing and payment options to make your path to education easy, including:</a:t>
            </a:r>
            <a:endParaRPr/>
          </a:p>
          <a:p>
            <a:pPr indent="-330200" lvl="0" marL="457200" rtl="0" algn="l">
              <a:spcBef>
                <a:spcPts val="1000"/>
              </a:spcBef>
              <a:spcAft>
                <a:spcPts val="0"/>
              </a:spcAft>
              <a:buSzPts val="1600"/>
              <a:buChar char="●"/>
            </a:pPr>
            <a:r>
              <a:rPr lang="en" sz="1600"/>
              <a:t>Installment plans</a:t>
            </a:r>
            <a:endParaRPr sz="1600"/>
          </a:p>
          <a:p>
            <a:pPr indent="-330200" lvl="0" marL="457200" rtl="0" algn="l">
              <a:spcBef>
                <a:spcPts val="0"/>
              </a:spcBef>
              <a:spcAft>
                <a:spcPts val="0"/>
              </a:spcAft>
              <a:buSzPts val="1600"/>
              <a:buChar char="●"/>
            </a:pPr>
            <a:r>
              <a:rPr lang="en" sz="1600"/>
              <a:t>Loans</a:t>
            </a:r>
            <a:endParaRPr sz="1600"/>
          </a:p>
          <a:p>
            <a:pPr indent="-330200" lvl="0" marL="457200" rtl="0" algn="l">
              <a:spcBef>
                <a:spcPts val="0"/>
              </a:spcBef>
              <a:spcAft>
                <a:spcPts val="0"/>
              </a:spcAft>
              <a:buSzPts val="1600"/>
              <a:buChar char="●"/>
            </a:pPr>
            <a:r>
              <a:rPr lang="en" sz="1600"/>
              <a:t>Scholarships</a:t>
            </a:r>
            <a:endParaRPr sz="1600"/>
          </a:p>
          <a:p>
            <a:pPr indent="-330200" lvl="0" marL="457200" rtl="0" algn="l">
              <a:spcBef>
                <a:spcPts val="0"/>
              </a:spcBef>
              <a:spcAft>
                <a:spcPts val="0"/>
              </a:spcAft>
              <a:buSzPts val="1600"/>
              <a:buChar char="●"/>
            </a:pPr>
            <a:r>
              <a:rPr lang="en" sz="1600"/>
              <a:t>Income Share Agreements</a:t>
            </a:r>
            <a:endParaRPr sz="1600"/>
          </a:p>
          <a:p>
            <a:pPr indent="-330200" lvl="0" marL="457200" rtl="0" algn="l">
              <a:spcBef>
                <a:spcPts val="0"/>
              </a:spcBef>
              <a:spcAft>
                <a:spcPts val="0"/>
              </a:spcAft>
              <a:buSzPts val="1600"/>
              <a:buChar char="●"/>
            </a:pPr>
            <a:r>
              <a:rPr lang="en" sz="1600"/>
              <a:t>…and more!</a:t>
            </a:r>
            <a:endParaRPr sz="1600"/>
          </a:p>
          <a:p>
            <a:pPr indent="0" lvl="0" marL="0" rtl="0" algn="l">
              <a:spcBef>
                <a:spcPts val="1600"/>
              </a:spcBef>
              <a:spcAft>
                <a:spcPts val="1600"/>
              </a:spcAft>
              <a:buNone/>
            </a:pPr>
            <a:r>
              <a:rPr lang="en">
                <a:solidFill>
                  <a:srgbClr val="000000"/>
                </a:solidFill>
              </a:rPr>
              <a:t>To explore all of our financing options, visit </a:t>
            </a:r>
            <a:r>
              <a:rPr b="1" lang="en" u="sng">
                <a:solidFill>
                  <a:schemeClr val="hlink"/>
                </a:solidFill>
                <a:hlinkClick r:id="rId4"/>
              </a:rPr>
              <a:t>ga.co/financing</a:t>
            </a:r>
            <a:r>
              <a:rPr lang="en">
                <a:solidFill>
                  <a:srgbClr val="000000"/>
                </a:solidFill>
              </a:rPr>
              <a:t>.</a:t>
            </a:r>
            <a:endParaRPr>
              <a:solidFill>
                <a:srgbClr val="000000"/>
              </a:solidFill>
            </a:endParaRPr>
          </a:p>
        </p:txBody>
      </p:sp>
      <p:sp>
        <p:nvSpPr>
          <p:cNvPr id="1479" name="Google Shape;1479;p1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 Your Future</a:t>
            </a:r>
            <a:endParaRPr/>
          </a:p>
        </p:txBody>
      </p:sp>
      <p:sp>
        <p:nvSpPr>
          <p:cNvPr id="1480" name="Google Shape;1480;p14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81" name="Google Shape;1481;p147"/>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48"/>
          <p:cNvSpPr/>
          <p:nvPr/>
        </p:nvSpPr>
        <p:spPr>
          <a:xfrm>
            <a:off x="5559300" y="1156025"/>
            <a:ext cx="3127500" cy="2047500"/>
          </a:xfrm>
          <a:prstGeom prst="roundRect">
            <a:avLst>
              <a:gd fmla="val 9785" name="adj"/>
            </a:avLst>
          </a:prstGeom>
          <a:solidFill>
            <a:srgbClr val="222222"/>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roxima Nova"/>
                <a:ea typeface="Proxima Nova"/>
                <a:cs typeface="Proxima Nova"/>
                <a:sym typeface="Proxima Nova"/>
              </a:rPr>
              <a:t>Follow us!</a:t>
            </a:r>
            <a:endParaRPr sz="1800">
              <a:solidFill>
                <a:srgbClr val="FFFFFF"/>
              </a:solidFill>
              <a:latin typeface="Proxima Nova"/>
              <a:ea typeface="Proxima Nova"/>
              <a:cs typeface="Proxima Nova"/>
              <a:sym typeface="Proxima Nova"/>
            </a:endParaRPr>
          </a:p>
        </p:txBody>
      </p:sp>
      <p:sp>
        <p:nvSpPr>
          <p:cNvPr id="1487" name="Google Shape;1487;p14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Keep In Touch!</a:t>
            </a:r>
            <a:endParaRPr/>
          </a:p>
        </p:txBody>
      </p:sp>
      <p:sp>
        <p:nvSpPr>
          <p:cNvPr id="1488" name="Google Shape;1488;p148"/>
          <p:cNvSpPr txBox="1"/>
          <p:nvPr>
            <p:ph idx="4294967295" type="body"/>
          </p:nvPr>
        </p:nvSpPr>
        <p:spPr>
          <a:xfrm>
            <a:off x="457200" y="1097280"/>
            <a:ext cx="4347600" cy="316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Curious about our courses?</a:t>
            </a:r>
            <a:br>
              <a:rPr b="1" lang="en"/>
            </a:br>
            <a:r>
              <a:rPr lang="en"/>
              <a:t>Speak to our admissions team and they’ll help you find the right path!</a:t>
            </a:r>
            <a:endParaRPr/>
          </a:p>
          <a:p>
            <a:pPr indent="0" lvl="0" marL="0" rtl="0" algn="l">
              <a:lnSpc>
                <a:spcPct val="115000"/>
              </a:lnSpc>
              <a:spcBef>
                <a:spcPts val="800"/>
              </a:spcBef>
              <a:spcAft>
                <a:spcPts val="0"/>
              </a:spcAft>
              <a:buNone/>
            </a:pPr>
            <a:r>
              <a:rPr b="1" lang="en">
                <a:highlight>
                  <a:schemeClr val="accent2"/>
                </a:highlight>
              </a:rPr>
              <a:t>Admissions</a:t>
            </a:r>
            <a:r>
              <a:rPr b="1" lang="en"/>
              <a:t>:</a:t>
            </a:r>
            <a:r>
              <a:rPr b="1" lang="en">
                <a:solidFill>
                  <a:schemeClr val="lt2"/>
                </a:solidFill>
              </a:rPr>
              <a:t> </a:t>
            </a:r>
            <a:r>
              <a:rPr b="1" lang="en" u="sng">
                <a:solidFill>
                  <a:schemeClr val="hlink"/>
                </a:solidFill>
                <a:hlinkClick r:id="rId3"/>
              </a:rPr>
              <a:t>ga.co/FindYourCourse</a:t>
            </a:r>
            <a:endParaRPr b="1"/>
          </a:p>
          <a:p>
            <a:pPr indent="0" lvl="0" marL="0" rtl="0" algn="l">
              <a:lnSpc>
                <a:spcPct val="115000"/>
              </a:lnSpc>
              <a:spcBef>
                <a:spcPts val="2400"/>
              </a:spcBef>
              <a:spcAft>
                <a:spcPts val="0"/>
              </a:spcAft>
              <a:buNone/>
            </a:pPr>
            <a:r>
              <a:rPr b="1" lang="en"/>
              <a:t>Want to experience GA beyond the classroom?</a:t>
            </a:r>
            <a:endParaRPr b="1"/>
          </a:p>
          <a:p>
            <a:pPr indent="0" lvl="0" marL="0" rtl="0" algn="l">
              <a:lnSpc>
                <a:spcPct val="115000"/>
              </a:lnSpc>
              <a:spcBef>
                <a:spcPts val="800"/>
              </a:spcBef>
              <a:spcAft>
                <a:spcPts val="1600"/>
              </a:spcAft>
              <a:buNone/>
            </a:pPr>
            <a:r>
              <a:rPr b="1" lang="en">
                <a:highlight>
                  <a:schemeClr val="accent2"/>
                </a:highlight>
              </a:rPr>
              <a:t>Events</a:t>
            </a:r>
            <a:r>
              <a:rPr b="1" lang="en"/>
              <a:t>: </a:t>
            </a:r>
            <a:r>
              <a:rPr b="1" lang="en" u="sng">
                <a:solidFill>
                  <a:schemeClr val="hlink"/>
                </a:solidFill>
                <a:hlinkClick r:id="rId4"/>
              </a:rPr>
              <a:t>ga.co/events</a:t>
            </a:r>
            <a:endParaRPr b="1" u="sng">
              <a:solidFill>
                <a:schemeClr val="lt2"/>
              </a:solidFill>
            </a:endParaRPr>
          </a:p>
        </p:txBody>
      </p:sp>
      <p:pic>
        <p:nvPicPr>
          <p:cNvPr id="1489" name="Google Shape;1489;p148"/>
          <p:cNvPicPr preferRelativeResize="0"/>
          <p:nvPr/>
        </p:nvPicPr>
        <p:blipFill>
          <a:blip r:embed="rId5">
            <a:alphaModFix/>
          </a:blip>
          <a:stretch>
            <a:fillRect/>
          </a:stretch>
        </p:blipFill>
        <p:spPr>
          <a:xfrm>
            <a:off x="5822971" y="2620072"/>
            <a:ext cx="308476" cy="310278"/>
          </a:xfrm>
          <a:prstGeom prst="rect">
            <a:avLst/>
          </a:prstGeom>
          <a:noFill/>
          <a:ln>
            <a:noFill/>
          </a:ln>
        </p:spPr>
      </p:pic>
      <p:pic>
        <p:nvPicPr>
          <p:cNvPr id="1490" name="Google Shape;1490;p148"/>
          <p:cNvPicPr preferRelativeResize="0"/>
          <p:nvPr/>
        </p:nvPicPr>
        <p:blipFill>
          <a:blip r:embed="rId6">
            <a:alphaModFix/>
          </a:blip>
          <a:stretch>
            <a:fillRect/>
          </a:stretch>
        </p:blipFill>
        <p:spPr>
          <a:xfrm>
            <a:off x="5822962" y="2176805"/>
            <a:ext cx="308476" cy="310278"/>
          </a:xfrm>
          <a:prstGeom prst="rect">
            <a:avLst/>
          </a:prstGeom>
          <a:noFill/>
          <a:ln>
            <a:noFill/>
          </a:ln>
        </p:spPr>
      </p:pic>
      <p:sp>
        <p:nvSpPr>
          <p:cNvPr id="1491" name="Google Shape;1491;p148"/>
          <p:cNvSpPr txBox="1"/>
          <p:nvPr/>
        </p:nvSpPr>
        <p:spPr>
          <a:xfrm>
            <a:off x="6189950" y="167462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492" name="Google Shape;1492;p148"/>
          <p:cNvSpPr txBox="1"/>
          <p:nvPr/>
        </p:nvSpPr>
        <p:spPr>
          <a:xfrm>
            <a:off x="6189950" y="2532350"/>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@generalassembly</a:t>
            </a:r>
            <a:endParaRPr b="1" sz="1600">
              <a:solidFill>
                <a:srgbClr val="FFFFFF"/>
              </a:solidFill>
            </a:endParaRPr>
          </a:p>
        </p:txBody>
      </p:sp>
      <p:sp>
        <p:nvSpPr>
          <p:cNvPr id="1493" name="Google Shape;1493;p148"/>
          <p:cNvSpPr txBox="1"/>
          <p:nvPr/>
        </p:nvSpPr>
        <p:spPr>
          <a:xfrm>
            <a:off x="6189950" y="2089075"/>
            <a:ext cx="1931700" cy="48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@GA</a:t>
            </a:r>
            <a:endParaRPr b="1" sz="1600">
              <a:solidFill>
                <a:srgbClr val="FFFFFF"/>
              </a:solidFill>
            </a:endParaRPr>
          </a:p>
        </p:txBody>
      </p:sp>
      <p:pic>
        <p:nvPicPr>
          <p:cNvPr id="1494" name="Google Shape;1494;p148"/>
          <p:cNvPicPr preferRelativeResize="0"/>
          <p:nvPr/>
        </p:nvPicPr>
        <p:blipFill>
          <a:blip r:embed="rId7">
            <a:alphaModFix/>
          </a:blip>
          <a:stretch>
            <a:fillRect/>
          </a:stretch>
        </p:blipFill>
        <p:spPr>
          <a:xfrm>
            <a:off x="5822050" y="1733550"/>
            <a:ext cx="310300" cy="310278"/>
          </a:xfrm>
          <a:prstGeom prst="rect">
            <a:avLst/>
          </a:prstGeom>
          <a:noFill/>
          <a:ln>
            <a:noFill/>
          </a:ln>
        </p:spPr>
      </p:pic>
      <p:sp>
        <p:nvSpPr>
          <p:cNvPr id="1495" name="Google Shape;1495;p14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496" name="Google Shape;1496;p14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0" name="Shape 1500"/>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44"/>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Building the Web With HTML</a:t>
            </a:r>
            <a:endParaRPr sz="3600"/>
          </a:p>
        </p:txBody>
      </p:sp>
      <p:sp>
        <p:nvSpPr>
          <p:cNvPr id="382" name="Google Shape;382;p44"/>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 to Coding Bootcamp</a:t>
            </a:r>
            <a:endParaRPr/>
          </a:p>
        </p:txBody>
      </p:sp>
      <p:sp>
        <p:nvSpPr>
          <p:cNvPr id="383" name="Google Shape;383;p44"/>
          <p:cNvSpPr/>
          <p:nvPr/>
        </p:nvSpPr>
        <p:spPr>
          <a:xfrm>
            <a:off x="914400" y="3735363"/>
            <a:ext cx="231300" cy="231300"/>
          </a:xfrm>
          <a:prstGeom prst="ellipse">
            <a:avLst/>
          </a:prstGeom>
          <a:solidFill>
            <a:srgbClr val="FFDD00"/>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4"/>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Building the Web With HTML</a:t>
            </a:r>
            <a:endParaRPr b="1" sz="1100">
              <a:solidFill>
                <a:srgbClr val="FFFFFF"/>
              </a:solidFill>
              <a:latin typeface="Proxima Nova"/>
              <a:ea typeface="Proxima Nova"/>
              <a:cs typeface="Proxima Nova"/>
              <a:sym typeface="Proxima Nova"/>
            </a:endParaRPr>
          </a:p>
        </p:txBody>
      </p:sp>
      <p:sp>
        <p:nvSpPr>
          <p:cNvPr id="385" name="Google Shape;385;p44"/>
          <p:cNvSpPr/>
          <p:nvPr/>
        </p:nvSpPr>
        <p:spPr>
          <a:xfrm>
            <a:off x="3263648"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44"/>
          <p:cNvSpPr/>
          <p:nvPr/>
        </p:nvSpPr>
        <p:spPr>
          <a:xfrm>
            <a:off x="5612896"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44"/>
          <p:cNvSpPr/>
          <p:nvPr/>
        </p:nvSpPr>
        <p:spPr>
          <a:xfrm>
            <a:off x="7962144"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44"/>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Styling With CSS</a:t>
            </a:r>
            <a:endParaRPr sz="1100">
              <a:solidFill>
                <a:srgbClr val="FFFFFF"/>
              </a:solidFill>
              <a:latin typeface="Proxima Nova"/>
              <a:ea typeface="Proxima Nova"/>
              <a:cs typeface="Proxima Nova"/>
              <a:sym typeface="Proxima Nova"/>
            </a:endParaRPr>
          </a:p>
        </p:txBody>
      </p:sp>
      <p:sp>
        <p:nvSpPr>
          <p:cNvPr id="389" name="Google Shape;389;p44"/>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JavaScript Syntax</a:t>
            </a:r>
            <a:endParaRPr sz="1100">
              <a:solidFill>
                <a:srgbClr val="FFFFFF"/>
              </a:solidFill>
              <a:latin typeface="Proxima Nova"/>
              <a:ea typeface="Proxima Nova"/>
              <a:cs typeface="Proxima Nova"/>
              <a:sym typeface="Proxima Nova"/>
            </a:endParaRPr>
          </a:p>
        </p:txBody>
      </p:sp>
      <p:sp>
        <p:nvSpPr>
          <p:cNvPr id="390" name="Google Shape;390;p44"/>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JavaScript in Action</a:t>
            </a:r>
            <a:endParaRPr sz="1100">
              <a:solidFill>
                <a:srgbClr val="FFFFFF"/>
              </a:solidFill>
              <a:latin typeface="Proxima Nova"/>
              <a:ea typeface="Proxima Nova"/>
              <a:cs typeface="Proxima Nova"/>
              <a:sym typeface="Proxima Nova"/>
            </a:endParaRPr>
          </a:p>
        </p:txBody>
      </p:sp>
      <p:cxnSp>
        <p:nvCxnSpPr>
          <p:cNvPr id="391" name="Google Shape;391;p44"/>
          <p:cNvCxnSpPr>
            <a:stCxn id="383" idx="6"/>
            <a:endCxn id="385" idx="2"/>
          </p:cNvCxnSpPr>
          <p:nvPr/>
        </p:nvCxnSpPr>
        <p:spPr>
          <a:xfrm>
            <a:off x="1145700" y="3851013"/>
            <a:ext cx="2118000" cy="0"/>
          </a:xfrm>
          <a:prstGeom prst="straightConnector1">
            <a:avLst/>
          </a:prstGeom>
          <a:noFill/>
          <a:ln cap="flat" cmpd="sng" w="38100">
            <a:solidFill>
              <a:schemeClr val="accent1"/>
            </a:solidFill>
            <a:prstDash val="solid"/>
            <a:round/>
            <a:headEnd len="med" w="med" type="none"/>
            <a:tailEnd len="med" w="med" type="none"/>
          </a:ln>
        </p:spPr>
      </p:cxnSp>
      <p:cxnSp>
        <p:nvCxnSpPr>
          <p:cNvPr id="392" name="Google Shape;392;p44"/>
          <p:cNvCxnSpPr>
            <a:stCxn id="385" idx="6"/>
            <a:endCxn id="386" idx="2"/>
          </p:cNvCxnSpPr>
          <p:nvPr/>
        </p:nvCxnSpPr>
        <p:spPr>
          <a:xfrm>
            <a:off x="3494948" y="3851013"/>
            <a:ext cx="2118000" cy="0"/>
          </a:xfrm>
          <a:prstGeom prst="straightConnector1">
            <a:avLst/>
          </a:prstGeom>
          <a:noFill/>
          <a:ln cap="flat" cmpd="sng" w="38100">
            <a:solidFill>
              <a:schemeClr val="accent1"/>
            </a:solidFill>
            <a:prstDash val="solid"/>
            <a:round/>
            <a:headEnd len="med" w="med" type="none"/>
            <a:tailEnd len="med" w="med" type="none"/>
          </a:ln>
        </p:spPr>
      </p:cxnSp>
      <p:cxnSp>
        <p:nvCxnSpPr>
          <p:cNvPr id="393" name="Google Shape;393;p44"/>
          <p:cNvCxnSpPr>
            <a:stCxn id="386" idx="6"/>
            <a:endCxn id="387" idx="2"/>
          </p:cNvCxnSpPr>
          <p:nvPr/>
        </p:nvCxnSpPr>
        <p:spPr>
          <a:xfrm>
            <a:off x="5844196" y="3851013"/>
            <a:ext cx="2118000" cy="0"/>
          </a:xfrm>
          <a:prstGeom prst="straightConnector1">
            <a:avLst/>
          </a:prstGeom>
          <a:noFill/>
          <a:ln cap="flat" cmpd="sng" w="38100">
            <a:solidFill>
              <a:schemeClr val="accent1"/>
            </a:solidFill>
            <a:prstDash val="solid"/>
            <a:round/>
            <a:headEnd len="med" w="med" type="none"/>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Coming</a:t>
            </a:r>
            <a:endParaRPr/>
          </a:p>
        </p:txBody>
      </p:sp>
      <p:pic>
        <p:nvPicPr>
          <p:cNvPr id="399" name="Google Shape;399;p45"/>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400" name="Google Shape;400;p4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401" name="Google Shape;401;p4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02" name="Google Shape;402;p4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403" name="Google Shape;403;p45"/>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Describe the roles of HTML, CSS, and JavaScript in web development.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Create a well-structured HTML document using elements and attributes.</a:t>
            </a:r>
            <a:endParaRPr>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6"/>
          <p:cNvSpPr/>
          <p:nvPr/>
        </p:nvSpPr>
        <p:spPr>
          <a:xfrm>
            <a:off x="2549412" y="908350"/>
            <a:ext cx="2517000" cy="2494500"/>
          </a:xfrm>
          <a:prstGeom prst="ellipse">
            <a:avLst/>
          </a:prstGeom>
          <a:solidFill>
            <a:srgbClr val="FFDB00">
              <a:alpha val="58430"/>
            </a:srgbClr>
          </a:solidFill>
          <a:ln cap="flat" cmpd="sng" w="19050">
            <a:solidFill>
              <a:srgbClr val="FFD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46"/>
          <p:cNvSpPr/>
          <p:nvPr/>
        </p:nvSpPr>
        <p:spPr>
          <a:xfrm>
            <a:off x="4077588" y="908350"/>
            <a:ext cx="2517000" cy="2494500"/>
          </a:xfrm>
          <a:prstGeom prst="ellipse">
            <a:avLst/>
          </a:prstGeom>
          <a:solidFill>
            <a:srgbClr val="00A7BD">
              <a:alpha val="46070"/>
            </a:srgbClr>
          </a:solidFill>
          <a:ln cap="flat" cmpd="sng" w="19050">
            <a:solidFill>
              <a:srgbClr val="00A7B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46"/>
          <p:cNvSpPr/>
          <p:nvPr/>
        </p:nvSpPr>
        <p:spPr>
          <a:xfrm>
            <a:off x="3339616" y="2256420"/>
            <a:ext cx="2516700" cy="2494500"/>
          </a:xfrm>
          <a:prstGeom prst="ellipse">
            <a:avLst/>
          </a:prstGeom>
          <a:solidFill>
            <a:srgbClr val="E51B24">
              <a:alpha val="44690"/>
            </a:srgbClr>
          </a:solidFill>
          <a:ln cap="flat" cmpd="sng" w="19050">
            <a:solidFill>
              <a:srgbClr val="E51B2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46"/>
          <p:cNvSpPr txBox="1"/>
          <p:nvPr/>
        </p:nvSpPr>
        <p:spPr>
          <a:xfrm>
            <a:off x="2829300" y="1659150"/>
            <a:ext cx="1175100" cy="8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latin typeface="Proxima Nova"/>
                <a:ea typeface="Proxima Nova"/>
                <a:cs typeface="Proxima Nova"/>
                <a:sym typeface="Proxima Nova"/>
              </a:rPr>
              <a:t>Content</a:t>
            </a:r>
            <a:endParaRPr b="1" i="1" sz="1800" u="sng">
              <a:latin typeface="Proxima Nova"/>
              <a:ea typeface="Proxima Nova"/>
              <a:cs typeface="Proxima Nova"/>
              <a:sym typeface="Proxima Nova"/>
            </a:endParaRPr>
          </a:p>
          <a:p>
            <a:pPr indent="0" lvl="0" marL="0" rtl="0" algn="ctr">
              <a:spcBef>
                <a:spcPts val="0"/>
              </a:spcBef>
              <a:spcAft>
                <a:spcPts val="0"/>
              </a:spcAft>
              <a:buNone/>
            </a:pPr>
            <a:r>
              <a:rPr b="1" lang="en" sz="1800">
                <a:latin typeface="Proxima Nova"/>
                <a:ea typeface="Proxima Nova"/>
                <a:cs typeface="Proxima Nova"/>
                <a:sym typeface="Proxima Nova"/>
              </a:rPr>
              <a:t>HTML</a:t>
            </a:r>
            <a:endParaRPr b="1" sz="1800">
              <a:latin typeface="Proxima Nova"/>
              <a:ea typeface="Proxima Nova"/>
              <a:cs typeface="Proxima Nova"/>
              <a:sym typeface="Proxima Nova"/>
            </a:endParaRPr>
          </a:p>
        </p:txBody>
      </p:sp>
      <p:sp>
        <p:nvSpPr>
          <p:cNvPr id="412" name="Google Shape;412;p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13" name="Google Shape;413;p4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front-end development?</a:t>
            </a:r>
            <a:endParaRPr/>
          </a:p>
        </p:txBody>
      </p:sp>
      <p:sp>
        <p:nvSpPr>
          <p:cNvPr id="414" name="Google Shape;414;p46"/>
          <p:cNvSpPr txBox="1"/>
          <p:nvPr/>
        </p:nvSpPr>
        <p:spPr>
          <a:xfrm>
            <a:off x="5118175" y="1645416"/>
            <a:ext cx="880500" cy="85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latin typeface="Proxima Nova"/>
                <a:ea typeface="Proxima Nova"/>
                <a:cs typeface="Proxima Nova"/>
                <a:sym typeface="Proxima Nova"/>
              </a:rPr>
              <a:t>Style</a:t>
            </a:r>
            <a:endParaRPr b="1" i="1" sz="1800" u="sng">
              <a:latin typeface="Proxima Nova"/>
              <a:ea typeface="Proxima Nova"/>
              <a:cs typeface="Proxima Nova"/>
              <a:sym typeface="Proxima Nova"/>
            </a:endParaRPr>
          </a:p>
          <a:p>
            <a:pPr indent="0" lvl="0" marL="0" rtl="0" algn="ctr">
              <a:spcBef>
                <a:spcPts val="0"/>
              </a:spcBef>
              <a:spcAft>
                <a:spcPts val="0"/>
              </a:spcAft>
              <a:buNone/>
            </a:pPr>
            <a:r>
              <a:rPr b="1" lang="en" sz="1800">
                <a:latin typeface="Proxima Nova"/>
                <a:ea typeface="Proxima Nova"/>
                <a:cs typeface="Proxima Nova"/>
                <a:sym typeface="Proxima Nova"/>
              </a:rPr>
              <a:t>CSS</a:t>
            </a:r>
            <a:endParaRPr b="1" sz="1800">
              <a:latin typeface="Proxima Nova"/>
              <a:ea typeface="Proxima Nova"/>
              <a:cs typeface="Proxima Nova"/>
              <a:sym typeface="Proxima Nova"/>
            </a:endParaRPr>
          </a:p>
        </p:txBody>
      </p:sp>
      <p:sp>
        <p:nvSpPr>
          <p:cNvPr id="415" name="Google Shape;415;p46"/>
          <p:cNvSpPr txBox="1"/>
          <p:nvPr/>
        </p:nvSpPr>
        <p:spPr>
          <a:xfrm>
            <a:off x="3841950" y="3547100"/>
            <a:ext cx="1460100" cy="65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i="1" lang="en" sz="1800" u="sng">
                <a:latin typeface="Proxima Nova"/>
                <a:ea typeface="Proxima Nova"/>
                <a:cs typeface="Proxima Nova"/>
                <a:sym typeface="Proxima Nova"/>
              </a:rPr>
              <a:t>Interactivity</a:t>
            </a:r>
            <a:endParaRPr b="1" i="1" sz="1800" u="sng">
              <a:latin typeface="Proxima Nova"/>
              <a:ea typeface="Proxima Nova"/>
              <a:cs typeface="Proxima Nova"/>
              <a:sym typeface="Proxima Nova"/>
            </a:endParaRPr>
          </a:p>
          <a:p>
            <a:pPr indent="0" lvl="0" marL="0" rtl="0" algn="ctr">
              <a:spcBef>
                <a:spcPts val="0"/>
              </a:spcBef>
              <a:spcAft>
                <a:spcPts val="0"/>
              </a:spcAft>
              <a:buNone/>
            </a:pPr>
            <a:r>
              <a:rPr b="1" lang="en" sz="1800">
                <a:latin typeface="Proxima Nova"/>
                <a:ea typeface="Proxima Nova"/>
                <a:cs typeface="Proxima Nova"/>
                <a:sym typeface="Proxima Nova"/>
              </a:rPr>
              <a:t>JavaScript</a:t>
            </a:r>
            <a:endParaRPr b="1" sz="1800">
              <a:latin typeface="Proxima Nova"/>
              <a:ea typeface="Proxima Nova"/>
              <a:cs typeface="Proxima Nova"/>
              <a:sym typeface="Proxima Nova"/>
            </a:endParaRPr>
          </a:p>
        </p:txBody>
      </p:sp>
      <p:sp>
        <p:nvSpPr>
          <p:cNvPr id="416" name="Google Shape;416;p46"/>
          <p:cNvSpPr txBox="1"/>
          <p:nvPr/>
        </p:nvSpPr>
        <p:spPr>
          <a:xfrm>
            <a:off x="7705025" y="1784247"/>
            <a:ext cx="8805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Skin</a:t>
            </a:r>
            <a:endParaRPr sz="1800">
              <a:latin typeface="Proxima Nova"/>
              <a:ea typeface="Proxima Nova"/>
              <a:cs typeface="Proxima Nova"/>
              <a:sym typeface="Proxima Nova"/>
            </a:endParaRPr>
          </a:p>
        </p:txBody>
      </p:sp>
      <p:sp>
        <p:nvSpPr>
          <p:cNvPr id="417" name="Google Shape;417;p46"/>
          <p:cNvSpPr txBox="1"/>
          <p:nvPr/>
        </p:nvSpPr>
        <p:spPr>
          <a:xfrm>
            <a:off x="6824525" y="3711797"/>
            <a:ext cx="8805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Brain</a:t>
            </a:r>
            <a:endParaRPr sz="1800">
              <a:latin typeface="Proxima Nova"/>
              <a:ea typeface="Proxima Nova"/>
              <a:cs typeface="Proxima Nova"/>
              <a:sym typeface="Proxima Nova"/>
            </a:endParaRPr>
          </a:p>
        </p:txBody>
      </p:sp>
      <p:sp>
        <p:nvSpPr>
          <p:cNvPr id="418" name="Google Shape;418;p46"/>
          <p:cNvSpPr txBox="1"/>
          <p:nvPr/>
        </p:nvSpPr>
        <p:spPr>
          <a:xfrm>
            <a:off x="525350" y="1784250"/>
            <a:ext cx="976200" cy="48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B</a:t>
            </a:r>
            <a:r>
              <a:rPr lang="en" sz="1800">
                <a:latin typeface="Proxima Nova"/>
                <a:ea typeface="Proxima Nova"/>
                <a:cs typeface="Proxima Nova"/>
                <a:sym typeface="Proxima Nova"/>
              </a:rPr>
              <a:t>ones</a:t>
            </a:r>
            <a:endParaRPr sz="1800">
              <a:latin typeface="Proxima Nova"/>
              <a:ea typeface="Proxima Nova"/>
              <a:cs typeface="Proxima Nova"/>
              <a:sym typeface="Proxima Nova"/>
            </a:endParaRPr>
          </a:p>
        </p:txBody>
      </p:sp>
      <p:cxnSp>
        <p:nvCxnSpPr>
          <p:cNvPr id="419" name="Google Shape;419;p46"/>
          <p:cNvCxnSpPr/>
          <p:nvPr/>
        </p:nvCxnSpPr>
        <p:spPr>
          <a:xfrm>
            <a:off x="1501550" y="2027400"/>
            <a:ext cx="721500" cy="0"/>
          </a:xfrm>
          <a:prstGeom prst="straightConnector1">
            <a:avLst/>
          </a:prstGeom>
          <a:noFill/>
          <a:ln cap="flat" cmpd="sng" w="19050">
            <a:solidFill>
              <a:srgbClr val="B7B7B7"/>
            </a:solidFill>
            <a:prstDash val="solid"/>
            <a:round/>
            <a:headEnd len="med" w="med" type="none"/>
            <a:tailEnd len="med" w="med" type="triangle"/>
          </a:ln>
        </p:spPr>
      </p:cxnSp>
      <p:cxnSp>
        <p:nvCxnSpPr>
          <p:cNvPr id="420" name="Google Shape;420;p46"/>
          <p:cNvCxnSpPr/>
          <p:nvPr/>
        </p:nvCxnSpPr>
        <p:spPr>
          <a:xfrm rot="10800000">
            <a:off x="7026550" y="2027400"/>
            <a:ext cx="721500" cy="0"/>
          </a:xfrm>
          <a:prstGeom prst="straightConnector1">
            <a:avLst/>
          </a:prstGeom>
          <a:noFill/>
          <a:ln cap="flat" cmpd="sng" w="19050">
            <a:solidFill>
              <a:srgbClr val="B7B7B7"/>
            </a:solidFill>
            <a:prstDash val="solid"/>
            <a:round/>
            <a:headEnd len="med" w="med" type="none"/>
            <a:tailEnd len="med" w="med" type="triangle"/>
          </a:ln>
        </p:spPr>
      </p:cxnSp>
      <p:cxnSp>
        <p:nvCxnSpPr>
          <p:cNvPr id="421" name="Google Shape;421;p46"/>
          <p:cNvCxnSpPr/>
          <p:nvPr/>
        </p:nvCxnSpPr>
        <p:spPr>
          <a:xfrm rot="10800000">
            <a:off x="6103025" y="3954950"/>
            <a:ext cx="721500" cy="0"/>
          </a:xfrm>
          <a:prstGeom prst="straightConnector1">
            <a:avLst/>
          </a:prstGeom>
          <a:noFill/>
          <a:ln cap="flat" cmpd="sng" w="19050">
            <a:solidFill>
              <a:srgbClr val="B7B7B7"/>
            </a:solidFill>
            <a:prstDash val="solid"/>
            <a:round/>
            <a:headEnd len="med" w="med" type="none"/>
            <a:tailEnd len="med" w="med" type="triangle"/>
          </a:ln>
        </p:spPr>
      </p:cxnSp>
      <p:sp>
        <p:nvSpPr>
          <p:cNvPr id="422" name="Google Shape;422;p4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pic>
        <p:nvPicPr>
          <p:cNvPr id="427" name="Google Shape;427;p47"/>
          <p:cNvPicPr preferRelativeResize="0"/>
          <p:nvPr/>
        </p:nvPicPr>
        <p:blipFill rotWithShape="1">
          <a:blip r:embed="rId3">
            <a:alphaModFix/>
          </a:blip>
          <a:srcRect b="56119" l="0" r="0" t="0"/>
          <a:stretch/>
        </p:blipFill>
        <p:spPr>
          <a:xfrm>
            <a:off x="768700" y="2463653"/>
            <a:ext cx="4615927" cy="506346"/>
          </a:xfrm>
          <a:prstGeom prst="rect">
            <a:avLst/>
          </a:prstGeom>
          <a:noFill/>
          <a:ln>
            <a:noFill/>
          </a:ln>
        </p:spPr>
      </p:pic>
      <p:pic>
        <p:nvPicPr>
          <p:cNvPr id="428" name="Google Shape;428;p47"/>
          <p:cNvPicPr preferRelativeResize="0"/>
          <p:nvPr/>
        </p:nvPicPr>
        <p:blipFill rotWithShape="1">
          <a:blip r:embed="rId4">
            <a:alphaModFix/>
          </a:blip>
          <a:srcRect b="47867" l="0" r="0" t="0"/>
          <a:stretch/>
        </p:blipFill>
        <p:spPr>
          <a:xfrm>
            <a:off x="675950" y="2023525"/>
            <a:ext cx="4768048" cy="2485699"/>
          </a:xfrm>
          <a:prstGeom prst="rect">
            <a:avLst/>
          </a:prstGeom>
          <a:noFill/>
          <a:ln>
            <a:noFill/>
          </a:ln>
        </p:spPr>
      </p:pic>
      <p:pic>
        <p:nvPicPr>
          <p:cNvPr id="429" name="Google Shape;429;p47"/>
          <p:cNvPicPr preferRelativeResize="0"/>
          <p:nvPr/>
        </p:nvPicPr>
        <p:blipFill rotWithShape="1">
          <a:blip r:embed="rId3">
            <a:alphaModFix/>
          </a:blip>
          <a:srcRect b="0" l="3722" r="5269" t="68616"/>
          <a:stretch/>
        </p:blipFill>
        <p:spPr>
          <a:xfrm>
            <a:off x="768700" y="3205500"/>
            <a:ext cx="4565298" cy="393600"/>
          </a:xfrm>
          <a:prstGeom prst="rect">
            <a:avLst/>
          </a:prstGeom>
          <a:noFill/>
          <a:ln>
            <a:noFill/>
          </a:ln>
        </p:spPr>
      </p:pic>
      <p:sp>
        <p:nvSpPr>
          <p:cNvPr id="430" name="Google Shape;430;p4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31" name="Google Shape;431;p47"/>
          <p:cNvSpPr txBox="1"/>
          <p:nvPr/>
        </p:nvSpPr>
        <p:spPr>
          <a:xfrm>
            <a:off x="6590425" y="2647400"/>
            <a:ext cx="1280100" cy="135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These symbols surround every tag.</a:t>
            </a:r>
            <a:endParaRPr sz="1800">
              <a:latin typeface="Proxima Nova"/>
              <a:ea typeface="Proxima Nova"/>
              <a:cs typeface="Proxima Nova"/>
              <a:sym typeface="Proxima Nova"/>
            </a:endParaRPr>
          </a:p>
        </p:txBody>
      </p:sp>
      <p:sp>
        <p:nvSpPr>
          <p:cNvPr id="432" name="Google Shape;432;p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HTML: Hypertext Markup Language</a:t>
            </a:r>
            <a:endParaRPr/>
          </a:p>
        </p:txBody>
      </p:sp>
      <p:sp>
        <p:nvSpPr>
          <p:cNvPr id="433" name="Google Shape;433;p47"/>
          <p:cNvSpPr txBox="1"/>
          <p:nvPr>
            <p:ph idx="4294967295" type="body"/>
          </p:nvPr>
        </p:nvSpPr>
        <p:spPr>
          <a:xfrm>
            <a:off x="457200" y="1023500"/>
            <a:ext cx="56232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HTML is made up of tags.</a:t>
            </a:r>
            <a:endParaRPr/>
          </a:p>
          <a:p>
            <a:pPr indent="-342900" lvl="0" marL="457200" rtl="0" algn="l">
              <a:spcBef>
                <a:spcPts val="0"/>
              </a:spcBef>
              <a:spcAft>
                <a:spcPts val="0"/>
              </a:spcAft>
              <a:buSzPts val="1800"/>
              <a:buChar char="●"/>
            </a:pPr>
            <a:r>
              <a:rPr lang="en"/>
              <a:t>Tags tell the browser how to encode content (e.g., Will the content be formatted as an image or a link?).</a:t>
            </a:r>
            <a:endParaRPr/>
          </a:p>
        </p:txBody>
      </p:sp>
      <p:sp>
        <p:nvSpPr>
          <p:cNvPr id="434" name="Google Shape;434;p47"/>
          <p:cNvSpPr/>
          <p:nvPr/>
        </p:nvSpPr>
        <p:spPr>
          <a:xfrm>
            <a:off x="6526675" y="853075"/>
            <a:ext cx="1407600" cy="14076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7"/>
          <p:cNvSpPr txBox="1"/>
          <p:nvPr/>
        </p:nvSpPr>
        <p:spPr>
          <a:xfrm>
            <a:off x="6356575" y="1389925"/>
            <a:ext cx="1747800" cy="63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1600"/>
              </a:spcAft>
              <a:buNone/>
            </a:pPr>
            <a:r>
              <a:rPr b="1" lang="en" sz="6000">
                <a:solidFill>
                  <a:schemeClr val="dk1"/>
                </a:solidFill>
                <a:latin typeface="Proxima Nova"/>
                <a:ea typeface="Proxima Nova"/>
                <a:cs typeface="Proxima Nova"/>
                <a:sym typeface="Proxima Nova"/>
              </a:rPr>
              <a:t>&lt; &gt;</a:t>
            </a:r>
            <a:endParaRPr sz="6000"/>
          </a:p>
        </p:txBody>
      </p:sp>
      <p:cxnSp>
        <p:nvCxnSpPr>
          <p:cNvPr id="436" name="Google Shape;436;p47"/>
          <p:cNvCxnSpPr/>
          <p:nvPr/>
        </p:nvCxnSpPr>
        <p:spPr>
          <a:xfrm>
            <a:off x="763850" y="4509225"/>
            <a:ext cx="4575000" cy="0"/>
          </a:xfrm>
          <a:prstGeom prst="straightConnector1">
            <a:avLst/>
          </a:prstGeom>
          <a:noFill/>
          <a:ln cap="flat" cmpd="sng" w="9525">
            <a:solidFill>
              <a:srgbClr val="000000"/>
            </a:solidFill>
            <a:prstDash val="solid"/>
            <a:round/>
            <a:headEnd len="med" w="med" type="none"/>
            <a:tailEnd len="med" w="med" type="none"/>
          </a:ln>
        </p:spPr>
      </p:cxnSp>
      <p:cxnSp>
        <p:nvCxnSpPr>
          <p:cNvPr id="437" name="Google Shape;437;p47"/>
          <p:cNvCxnSpPr/>
          <p:nvPr/>
        </p:nvCxnSpPr>
        <p:spPr>
          <a:xfrm rot="10800000">
            <a:off x="7230475" y="2316500"/>
            <a:ext cx="0" cy="351900"/>
          </a:xfrm>
          <a:prstGeom prst="straightConnector1">
            <a:avLst/>
          </a:prstGeom>
          <a:noFill/>
          <a:ln cap="flat" cmpd="sng" w="19050">
            <a:solidFill>
              <a:srgbClr val="B7B7B7"/>
            </a:solidFill>
            <a:prstDash val="solid"/>
            <a:round/>
            <a:headEnd len="med" w="med" type="none"/>
            <a:tailEnd len="med" w="med" type="triangle"/>
          </a:ln>
        </p:spPr>
      </p:cxnSp>
      <p:sp>
        <p:nvSpPr>
          <p:cNvPr id="438" name="Google Shape;438;p4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22222"/>
        </a:solidFill>
      </p:bgPr>
    </p:bg>
    <p:spTree>
      <p:nvGrpSpPr>
        <p:cNvPr id="442" name="Shape 442"/>
        <p:cNvGrpSpPr/>
        <p:nvPr/>
      </p:nvGrpSpPr>
      <p:grpSpPr>
        <a:xfrm>
          <a:off x="0" y="0"/>
          <a:ext cx="0" cy="0"/>
          <a:chOff x="0" y="0"/>
          <a:chExt cx="0" cy="0"/>
        </a:xfrm>
      </p:grpSpPr>
      <p:cxnSp>
        <p:nvCxnSpPr>
          <p:cNvPr id="443" name="Google Shape;443;p48"/>
          <p:cNvCxnSpPr/>
          <p:nvPr/>
        </p:nvCxnSpPr>
        <p:spPr>
          <a:xfrm rot="5400000">
            <a:off x="1304950" y="2362375"/>
            <a:ext cx="2858700" cy="249900"/>
          </a:xfrm>
          <a:prstGeom prst="bentConnector4">
            <a:avLst>
              <a:gd fmla="val 132" name="adj1"/>
              <a:gd fmla="val 195288" name="adj2"/>
            </a:avLst>
          </a:prstGeom>
          <a:noFill/>
          <a:ln cap="flat" cmpd="sng" w="19050">
            <a:solidFill>
              <a:schemeClr val="accent1"/>
            </a:solidFill>
            <a:prstDash val="solid"/>
            <a:round/>
            <a:headEnd len="med" w="med" type="triangle"/>
            <a:tailEnd len="med" w="med" type="none"/>
          </a:ln>
        </p:spPr>
      </p:cxnSp>
      <p:sp>
        <p:nvSpPr>
          <p:cNvPr id="444" name="Google Shape;444;p4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rPr>
              <a:t>HTML Basics</a:t>
            </a:r>
            <a:endParaRPr>
              <a:solidFill>
                <a:srgbClr val="FFFFFF"/>
              </a:solidFill>
            </a:endParaRPr>
          </a:p>
        </p:txBody>
      </p:sp>
      <p:sp>
        <p:nvSpPr>
          <p:cNvPr id="445" name="Google Shape;445;p4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46" name="Google Shape;446;p48"/>
          <p:cNvSpPr txBox="1"/>
          <p:nvPr/>
        </p:nvSpPr>
        <p:spPr>
          <a:xfrm>
            <a:off x="2859161" y="814591"/>
            <a:ext cx="4172700" cy="48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&lt;!DOCTYPE html&gt;</a:t>
            </a:r>
            <a:endParaRPr sz="18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&lt;html&gt;</a:t>
            </a:r>
            <a:endParaRPr sz="1800">
              <a:solidFill>
                <a:srgbClr val="FFFFFF"/>
              </a:solidFill>
              <a:latin typeface="Inconsolata"/>
              <a:ea typeface="Inconsolata"/>
              <a:cs typeface="Inconsolata"/>
              <a:sym typeface="Inconsolata"/>
            </a:endParaRPr>
          </a:p>
          <a:p>
            <a:pPr indent="0" lvl="0" marL="114300" rtl="0" algn="l">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&lt;head&gt;</a:t>
            </a:r>
            <a:endParaRPr sz="1800">
              <a:solidFill>
                <a:srgbClr val="FFFFFF"/>
              </a:solidFill>
              <a:latin typeface="Inconsolata"/>
              <a:ea typeface="Inconsolata"/>
              <a:cs typeface="Inconsolata"/>
              <a:sym typeface="Inconsolata"/>
            </a:endParaRPr>
          </a:p>
          <a:p>
            <a:pPr indent="0" lvl="0" marL="228600" rtl="0" algn="l">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&lt;title&gt;GA&lt;/title&gt;</a:t>
            </a:r>
            <a:endParaRPr sz="1800">
              <a:solidFill>
                <a:srgbClr val="FFFFFF"/>
              </a:solidFill>
              <a:latin typeface="Inconsolata"/>
              <a:ea typeface="Inconsolata"/>
              <a:cs typeface="Inconsolata"/>
              <a:sym typeface="Inconsolata"/>
            </a:endParaRPr>
          </a:p>
          <a:p>
            <a:pPr indent="0" lvl="0" marL="114300" rtl="0" algn="l">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&lt;/head&gt;</a:t>
            </a:r>
            <a:endParaRPr sz="1800">
              <a:solidFill>
                <a:srgbClr val="FFFFFF"/>
              </a:solidFill>
              <a:latin typeface="Inconsolata"/>
              <a:ea typeface="Inconsolata"/>
              <a:cs typeface="Inconsolata"/>
              <a:sym typeface="Inconsolata"/>
            </a:endParaRPr>
          </a:p>
          <a:p>
            <a:pPr indent="0" lvl="0" marL="114300" rtl="0" algn="l">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&lt;body&gt;</a:t>
            </a:r>
            <a:endParaRPr sz="1800">
              <a:solidFill>
                <a:srgbClr val="FFFFFF"/>
              </a:solidFill>
              <a:latin typeface="Inconsolata"/>
              <a:ea typeface="Inconsolata"/>
              <a:cs typeface="Inconsolata"/>
              <a:sym typeface="Inconsolata"/>
            </a:endParaRPr>
          </a:p>
          <a:p>
            <a:pPr indent="0" lvl="0" marL="228600" rtl="0" algn="l">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&lt;p&gt;Hey GA!&lt;/p&gt;</a:t>
            </a:r>
            <a:endParaRPr sz="1800">
              <a:solidFill>
                <a:srgbClr val="FFFFFF"/>
              </a:solidFill>
              <a:latin typeface="Inconsolata"/>
              <a:ea typeface="Inconsolata"/>
              <a:cs typeface="Inconsolata"/>
              <a:sym typeface="Inconsolata"/>
            </a:endParaRPr>
          </a:p>
          <a:p>
            <a:pPr indent="0" lvl="0" marL="114300" rtl="0" algn="l">
              <a:lnSpc>
                <a:spcPct val="115000"/>
              </a:lnSpc>
              <a:spcBef>
                <a:spcPts val="0"/>
              </a:spcBef>
              <a:spcAft>
                <a:spcPts val="0"/>
              </a:spcAft>
              <a:buClr>
                <a:schemeClr val="dk1"/>
              </a:buClr>
              <a:buSzPts val="1100"/>
              <a:buFont typeface="Arial"/>
              <a:buNone/>
            </a:pPr>
            <a:r>
              <a:rPr lang="en" sz="1800">
                <a:solidFill>
                  <a:srgbClr val="FFFFFF"/>
                </a:solidFill>
                <a:latin typeface="Inconsolata"/>
                <a:ea typeface="Inconsolata"/>
                <a:cs typeface="Inconsolata"/>
                <a:sym typeface="Inconsolata"/>
              </a:rPr>
              <a:t>&lt;/body&gt;</a:t>
            </a:r>
            <a:endParaRPr sz="1800">
              <a:solidFill>
                <a:srgbClr val="FFFFFF"/>
              </a:solidFill>
              <a:latin typeface="Inconsolata"/>
              <a:ea typeface="Inconsolata"/>
              <a:cs typeface="Inconsolata"/>
              <a:sym typeface="Inconsolata"/>
            </a:endParaRPr>
          </a:p>
          <a:p>
            <a:pPr indent="0" lvl="0" marL="0" rtl="0" algn="l">
              <a:lnSpc>
                <a:spcPct val="115000"/>
              </a:lnSpc>
              <a:spcBef>
                <a:spcPts val="0"/>
              </a:spcBef>
              <a:spcAft>
                <a:spcPts val="0"/>
              </a:spcAft>
              <a:buNone/>
            </a:pPr>
            <a:r>
              <a:rPr lang="en" sz="1800">
                <a:solidFill>
                  <a:srgbClr val="FFFFFF"/>
                </a:solidFill>
                <a:latin typeface="Inconsolata"/>
                <a:ea typeface="Inconsolata"/>
                <a:cs typeface="Inconsolata"/>
                <a:sym typeface="Inconsolata"/>
              </a:rPr>
              <a:t>&lt;/html&gt;</a:t>
            </a:r>
            <a:endParaRPr sz="1800">
              <a:solidFill>
                <a:srgbClr val="FFFFFF"/>
              </a:solidFill>
              <a:latin typeface="Inconsolata"/>
              <a:ea typeface="Inconsolata"/>
              <a:cs typeface="Inconsolata"/>
              <a:sym typeface="Inconsolata"/>
            </a:endParaRPr>
          </a:p>
        </p:txBody>
      </p:sp>
      <p:sp>
        <p:nvSpPr>
          <p:cNvPr id="447" name="Google Shape;447;p48"/>
          <p:cNvSpPr txBox="1"/>
          <p:nvPr/>
        </p:nvSpPr>
        <p:spPr>
          <a:xfrm>
            <a:off x="516650" y="1791025"/>
            <a:ext cx="1563000" cy="139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200">
                <a:solidFill>
                  <a:srgbClr val="FFFFFF"/>
                </a:solidFill>
                <a:latin typeface="Proxima Nova"/>
                <a:ea typeface="Proxima Nova"/>
                <a:cs typeface="Proxima Nova"/>
                <a:sym typeface="Proxima Nova"/>
              </a:rPr>
              <a:t>The document type declaration for all HTML documents is the same: </a:t>
            </a:r>
            <a:endParaRPr b="1" sz="1200">
              <a:solidFill>
                <a:srgbClr val="FFFFFF"/>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chemeClr val="accent1"/>
                </a:solidFill>
                <a:latin typeface="Proxima Nova"/>
                <a:ea typeface="Proxima Nova"/>
                <a:cs typeface="Proxima Nova"/>
                <a:sym typeface="Proxima Nova"/>
              </a:rPr>
              <a:t>&lt;!DOCTYPE html&gt;</a:t>
            </a:r>
            <a:r>
              <a:rPr b="1" lang="en" sz="1200">
                <a:solidFill>
                  <a:srgbClr val="FFFFFF"/>
                </a:solidFill>
                <a:latin typeface="Proxima Nova"/>
                <a:ea typeface="Proxima Nova"/>
                <a:cs typeface="Proxima Nova"/>
                <a:sym typeface="Proxima Nova"/>
              </a:rPr>
              <a:t>.</a:t>
            </a:r>
            <a:r>
              <a:rPr b="1" lang="en" sz="1200">
                <a:latin typeface="Proxima Nova"/>
                <a:ea typeface="Proxima Nova"/>
                <a:cs typeface="Proxima Nova"/>
                <a:sym typeface="Proxima Nova"/>
              </a:rPr>
              <a:t>. </a:t>
            </a:r>
            <a:r>
              <a:rPr b="1" lang="en" sz="1200">
                <a:solidFill>
                  <a:srgbClr val="FFFFFF"/>
                </a:solidFill>
                <a:latin typeface="Proxima Nova"/>
                <a:ea typeface="Proxima Nova"/>
                <a:cs typeface="Proxima Nova"/>
                <a:sym typeface="Proxima Nova"/>
              </a:rPr>
              <a:t>It’s ALWAYS the first item on a page.</a:t>
            </a:r>
            <a:endParaRPr b="1" sz="1200">
              <a:solidFill>
                <a:srgbClr val="FFFFFF"/>
              </a:solidFill>
              <a:latin typeface="Proxima Nova"/>
              <a:ea typeface="Proxima Nova"/>
              <a:cs typeface="Proxima Nova"/>
              <a:sym typeface="Proxima Nova"/>
            </a:endParaRPr>
          </a:p>
        </p:txBody>
      </p:sp>
      <p:sp>
        <p:nvSpPr>
          <p:cNvPr id="448" name="Google Shape;448;p48"/>
          <p:cNvSpPr txBox="1"/>
          <p:nvPr/>
        </p:nvSpPr>
        <p:spPr>
          <a:xfrm>
            <a:off x="6080825" y="1630300"/>
            <a:ext cx="2461200" cy="788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The</a:t>
            </a:r>
            <a:r>
              <a:rPr b="1" lang="en" sz="1200">
                <a:solidFill>
                  <a:srgbClr val="00A7BD"/>
                </a:solidFill>
                <a:latin typeface="Proxima Nova"/>
                <a:ea typeface="Proxima Nova"/>
                <a:cs typeface="Proxima Nova"/>
                <a:sym typeface="Proxima Nova"/>
              </a:rPr>
              <a:t> </a:t>
            </a:r>
            <a:r>
              <a:rPr b="1" lang="en" sz="1200">
                <a:solidFill>
                  <a:srgbClr val="00A7BD"/>
                </a:solidFill>
                <a:latin typeface="Proxima Nova"/>
                <a:ea typeface="Proxima Nova"/>
                <a:cs typeface="Proxima Nova"/>
                <a:sym typeface="Proxima Nova"/>
              </a:rPr>
              <a:t>&lt;html&gt; </a:t>
            </a:r>
            <a:r>
              <a:rPr b="1" lang="en" sz="1200">
                <a:solidFill>
                  <a:srgbClr val="FFFFFF"/>
                </a:solidFill>
                <a:latin typeface="Proxima Nova"/>
                <a:ea typeface="Proxima Nova"/>
                <a:cs typeface="Proxima Nova"/>
                <a:sym typeface="Proxima Nova"/>
              </a:rPr>
              <a:t>tag ALWAYS encloses the entire document.</a:t>
            </a:r>
            <a:endParaRPr b="1" sz="1200">
              <a:solidFill>
                <a:srgbClr val="FFFFFF"/>
              </a:solidFill>
              <a:latin typeface="Proxima Nova"/>
              <a:ea typeface="Proxima Nova"/>
              <a:cs typeface="Proxima Nova"/>
              <a:sym typeface="Proxima Nova"/>
            </a:endParaRPr>
          </a:p>
        </p:txBody>
      </p:sp>
      <p:sp>
        <p:nvSpPr>
          <p:cNvPr id="449" name="Google Shape;449;p48"/>
          <p:cNvSpPr txBox="1"/>
          <p:nvPr/>
        </p:nvSpPr>
        <p:spPr>
          <a:xfrm>
            <a:off x="6007550" y="2648600"/>
            <a:ext cx="2461200" cy="139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lt1"/>
                </a:solidFill>
                <a:latin typeface="Proxima Nova"/>
                <a:ea typeface="Proxima Nova"/>
                <a:cs typeface="Proxima Nova"/>
                <a:sym typeface="Proxima Nova"/>
              </a:rPr>
              <a:t>P</a:t>
            </a:r>
            <a:r>
              <a:rPr b="1" lang="en" sz="1200">
                <a:solidFill>
                  <a:schemeClr val="lt1"/>
                </a:solidFill>
                <a:latin typeface="Proxima Nova"/>
                <a:ea typeface="Proxima Nova"/>
                <a:cs typeface="Proxima Nova"/>
                <a:sym typeface="Proxima Nova"/>
              </a:rPr>
              <a:t>age content goes within </a:t>
            </a:r>
            <a:r>
              <a:rPr b="1" lang="en" sz="1200">
                <a:solidFill>
                  <a:schemeClr val="accent2"/>
                </a:solidFill>
                <a:latin typeface="Proxima Nova"/>
                <a:ea typeface="Proxima Nova"/>
                <a:cs typeface="Proxima Nova"/>
                <a:sym typeface="Proxima Nova"/>
              </a:rPr>
              <a:t>&lt;head&gt;</a:t>
            </a:r>
            <a:r>
              <a:rPr b="1" lang="en" sz="1200">
                <a:latin typeface="Proxima Nova"/>
                <a:ea typeface="Proxima Nova"/>
                <a:cs typeface="Proxima Nova"/>
                <a:sym typeface="Proxima Nova"/>
              </a:rPr>
              <a:t> </a:t>
            </a:r>
            <a:r>
              <a:rPr b="1" lang="en" sz="1200">
                <a:solidFill>
                  <a:srgbClr val="FFFFFF"/>
                </a:solidFill>
                <a:latin typeface="Proxima Nova"/>
                <a:ea typeface="Proxima Nova"/>
                <a:cs typeface="Proxima Nova"/>
                <a:sym typeface="Proxima Nova"/>
              </a:rPr>
              <a:t>and</a:t>
            </a:r>
            <a:r>
              <a:rPr b="1" lang="en" sz="1200">
                <a:latin typeface="Proxima Nova"/>
                <a:ea typeface="Proxima Nova"/>
                <a:cs typeface="Proxima Nova"/>
                <a:sym typeface="Proxima Nova"/>
              </a:rPr>
              <a:t> </a:t>
            </a:r>
            <a:r>
              <a:rPr b="1" lang="en" sz="1200">
                <a:solidFill>
                  <a:schemeClr val="accent2"/>
                </a:solidFill>
                <a:latin typeface="Proxima Nova"/>
                <a:ea typeface="Proxima Nova"/>
                <a:cs typeface="Proxima Nova"/>
                <a:sym typeface="Proxima Nova"/>
              </a:rPr>
              <a:t>&lt;body&gt;</a:t>
            </a:r>
            <a:r>
              <a:rPr b="1" lang="en" sz="1200">
                <a:solidFill>
                  <a:schemeClr val="accent4"/>
                </a:solidFill>
                <a:latin typeface="Proxima Nova"/>
                <a:ea typeface="Proxima Nova"/>
                <a:cs typeface="Proxima Nova"/>
                <a:sym typeface="Proxima Nova"/>
              </a:rPr>
              <a:t> </a:t>
            </a:r>
            <a:r>
              <a:rPr b="1" lang="en" sz="1200">
                <a:solidFill>
                  <a:srgbClr val="FFFFFF"/>
                </a:solidFill>
                <a:latin typeface="Proxima Nova"/>
                <a:ea typeface="Proxima Nova"/>
                <a:cs typeface="Proxima Nova"/>
                <a:sym typeface="Proxima Nova"/>
              </a:rPr>
              <a:t>tags. The </a:t>
            </a:r>
            <a:r>
              <a:rPr b="1" lang="en" sz="1200">
                <a:solidFill>
                  <a:schemeClr val="accent2"/>
                </a:solidFill>
                <a:latin typeface="Proxima Nova"/>
                <a:ea typeface="Proxima Nova"/>
                <a:cs typeface="Proxima Nova"/>
                <a:sym typeface="Proxima Nova"/>
              </a:rPr>
              <a:t>&lt;head&gt;</a:t>
            </a:r>
            <a:r>
              <a:rPr b="1" lang="en" sz="1200">
                <a:latin typeface="Proxima Nova"/>
                <a:ea typeface="Proxima Nova"/>
                <a:cs typeface="Proxima Nova"/>
                <a:sym typeface="Proxima Nova"/>
              </a:rPr>
              <a:t> </a:t>
            </a:r>
            <a:r>
              <a:rPr b="1" lang="en" sz="1200">
                <a:solidFill>
                  <a:srgbClr val="FFFFFF"/>
                </a:solidFill>
                <a:latin typeface="Proxima Nova"/>
                <a:ea typeface="Proxima Nova"/>
                <a:cs typeface="Proxima Nova"/>
                <a:sym typeface="Proxima Nova"/>
              </a:rPr>
              <a:t>contains what machines see, while the</a:t>
            </a:r>
            <a:r>
              <a:rPr b="1" lang="en" sz="1200">
                <a:latin typeface="Proxima Nova"/>
                <a:ea typeface="Proxima Nova"/>
                <a:cs typeface="Proxima Nova"/>
                <a:sym typeface="Proxima Nova"/>
              </a:rPr>
              <a:t> </a:t>
            </a:r>
            <a:r>
              <a:rPr b="1" lang="en" sz="1200">
                <a:solidFill>
                  <a:schemeClr val="accent2"/>
                </a:solidFill>
                <a:latin typeface="Proxima Nova"/>
                <a:ea typeface="Proxima Nova"/>
                <a:cs typeface="Proxima Nova"/>
                <a:sym typeface="Proxima Nova"/>
              </a:rPr>
              <a:t>&lt;body&gt;</a:t>
            </a:r>
            <a:r>
              <a:rPr b="1" lang="en" sz="1200">
                <a:solidFill>
                  <a:schemeClr val="accent4"/>
                </a:solidFill>
                <a:latin typeface="Proxima Nova"/>
                <a:ea typeface="Proxima Nova"/>
                <a:cs typeface="Proxima Nova"/>
                <a:sym typeface="Proxima Nova"/>
              </a:rPr>
              <a:t> </a:t>
            </a:r>
            <a:r>
              <a:rPr b="1" lang="en" sz="1200">
                <a:solidFill>
                  <a:srgbClr val="FFFFFF"/>
                </a:solidFill>
                <a:latin typeface="Proxima Nova"/>
                <a:ea typeface="Proxima Nova"/>
                <a:cs typeface="Proxima Nova"/>
                <a:sym typeface="Proxima Nova"/>
              </a:rPr>
              <a:t>contains</a:t>
            </a:r>
            <a:r>
              <a:rPr b="1" lang="en" sz="1200">
                <a:solidFill>
                  <a:srgbClr val="FFFFFF"/>
                </a:solidFill>
                <a:latin typeface="Proxima Nova"/>
                <a:ea typeface="Proxima Nova"/>
                <a:cs typeface="Proxima Nova"/>
                <a:sym typeface="Proxima Nova"/>
              </a:rPr>
              <a:t> what people see.</a:t>
            </a:r>
            <a:endParaRPr b="1" sz="1200">
              <a:solidFill>
                <a:srgbClr val="FFFFFF"/>
              </a:solidFill>
              <a:latin typeface="Proxima Nova"/>
              <a:ea typeface="Proxima Nova"/>
              <a:cs typeface="Proxima Nova"/>
              <a:sym typeface="Proxima Nova"/>
            </a:endParaRPr>
          </a:p>
        </p:txBody>
      </p:sp>
      <p:cxnSp>
        <p:nvCxnSpPr>
          <p:cNvPr id="450" name="Google Shape;450;p48"/>
          <p:cNvCxnSpPr>
            <a:stCxn id="449" idx="0"/>
          </p:cNvCxnSpPr>
          <p:nvPr/>
        </p:nvCxnSpPr>
        <p:spPr>
          <a:xfrm flipH="1" rot="5400000">
            <a:off x="5924900" y="1335350"/>
            <a:ext cx="165300" cy="2461200"/>
          </a:xfrm>
          <a:prstGeom prst="bentConnector2">
            <a:avLst/>
          </a:prstGeom>
          <a:noFill/>
          <a:ln cap="flat" cmpd="sng" w="19050">
            <a:solidFill>
              <a:schemeClr val="accent2"/>
            </a:solidFill>
            <a:prstDash val="solid"/>
            <a:round/>
            <a:headEnd len="med" w="med" type="none"/>
            <a:tailEnd len="med" w="med" type="triangle"/>
          </a:ln>
        </p:spPr>
      </p:cxnSp>
      <p:cxnSp>
        <p:nvCxnSpPr>
          <p:cNvPr id="451" name="Google Shape;451;p48"/>
          <p:cNvCxnSpPr/>
          <p:nvPr/>
        </p:nvCxnSpPr>
        <p:spPr>
          <a:xfrm rot="10800000">
            <a:off x="3882350" y="1329700"/>
            <a:ext cx="3355800" cy="300600"/>
          </a:xfrm>
          <a:prstGeom prst="bentConnector3">
            <a:avLst>
              <a:gd fmla="val 50000" name="adj1"/>
            </a:avLst>
          </a:prstGeom>
          <a:noFill/>
          <a:ln cap="flat" cmpd="sng" w="19050">
            <a:solidFill>
              <a:srgbClr val="00A7BD"/>
            </a:solidFill>
            <a:prstDash val="solid"/>
            <a:round/>
            <a:headEnd len="med" w="med" type="none"/>
            <a:tailEnd len="med" w="med" type="triangle"/>
          </a:ln>
        </p:spPr>
      </p:cxnSp>
      <p:sp>
        <p:nvSpPr>
          <p:cNvPr id="452" name="Google Shape;452;p4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graphicFrame>
        <p:nvGraphicFramePr>
          <p:cNvPr id="457" name="Google Shape;457;p49"/>
          <p:cNvGraphicFramePr/>
          <p:nvPr/>
        </p:nvGraphicFramePr>
        <p:xfrm>
          <a:off x="516200" y="1008400"/>
          <a:ext cx="3000000" cy="3000000"/>
        </p:xfrm>
        <a:graphic>
          <a:graphicData uri="http://schemas.openxmlformats.org/drawingml/2006/table">
            <a:tbl>
              <a:tblPr>
                <a:noFill/>
                <a:tableStyleId>{2AD0AD1E-4AA1-4FD8-BB01-E50C91403719}</a:tableStyleId>
              </a:tblPr>
              <a:tblGrid>
                <a:gridCol w="1688775"/>
                <a:gridCol w="6571475"/>
              </a:tblGrid>
              <a:tr h="1568975">
                <a:tc>
                  <a:txBody>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Regular Tags</a:t>
                      </a:r>
                      <a:endParaRPr b="1"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a:solidFill>
                          <a:srgbClr val="FFFFFF"/>
                        </a:solidFill>
                      </a:endParaRPr>
                    </a:p>
                  </a:txBody>
                  <a:tcPr marT="91425" marB="91425" marR="91425" marL="91425" anchor="ctr">
                    <a:solidFill>
                      <a:schemeClr val="lt2"/>
                    </a:solidFill>
                  </a:tcPr>
                </a:tc>
                <a:tc>
                  <a:txBody>
                    <a:bodyPr/>
                    <a:lstStyle/>
                    <a:p>
                      <a:pPr indent="0" lvl="0" marL="0" rtl="0" algn="l">
                        <a:spcBef>
                          <a:spcPts val="0"/>
                        </a:spcBef>
                        <a:spcAft>
                          <a:spcPts val="0"/>
                        </a:spcAft>
                        <a:buNone/>
                      </a:pPr>
                      <a:r>
                        <a:t/>
                      </a:r>
                      <a:endParaRPr/>
                    </a:p>
                  </a:txBody>
                  <a:tcPr marT="91425" marB="91425" marR="91425" marL="91425"/>
                </a:tc>
              </a:tr>
              <a:tr h="1803300">
                <a:tc>
                  <a:txBody>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Proxima Nova"/>
                          <a:ea typeface="Proxima Nova"/>
                          <a:cs typeface="Proxima Nova"/>
                          <a:sym typeface="Proxima Nova"/>
                        </a:rPr>
                        <a:t>Self-Closing Tags (aka Void Tags)</a:t>
                      </a:r>
                      <a:endParaRPr b="1" sz="1800">
                        <a:solidFill>
                          <a:srgbClr val="FFFFFF"/>
                        </a:solidFill>
                        <a:latin typeface="Proxima Nova"/>
                        <a:ea typeface="Proxima Nova"/>
                        <a:cs typeface="Proxima Nova"/>
                        <a:sym typeface="Proxima Nova"/>
                      </a:endParaRPr>
                    </a:p>
                    <a:p>
                      <a:pPr indent="0" lvl="0" marL="0" rtl="0" algn="ctr">
                        <a:spcBef>
                          <a:spcPts val="0"/>
                        </a:spcBef>
                        <a:spcAft>
                          <a:spcPts val="0"/>
                        </a:spcAft>
                        <a:buNone/>
                      </a:pPr>
                      <a:r>
                        <a:t/>
                      </a:r>
                      <a:endParaRPr>
                        <a:solidFill>
                          <a:srgbClr val="FFFFFF"/>
                        </a:solidFill>
                      </a:endParaRPr>
                    </a:p>
                  </a:txBody>
                  <a:tcPr marT="91425" marB="91425" marR="91425" marL="91425" anchor="ctr">
                    <a:solidFill>
                      <a:schemeClr val="lt2"/>
                    </a:solidFill>
                  </a:tcPr>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458" name="Google Shape;458;p49"/>
          <p:cNvSpPr txBox="1"/>
          <p:nvPr/>
        </p:nvSpPr>
        <p:spPr>
          <a:xfrm>
            <a:off x="4056938" y="1810422"/>
            <a:ext cx="1145100" cy="6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Proxima Nova"/>
                <a:ea typeface="Proxima Nova"/>
                <a:cs typeface="Proxima Nova"/>
                <a:sym typeface="Proxima Nova"/>
              </a:rPr>
              <a:t>Closing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59" name="Google Shape;459;p4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Anatomy of HTML</a:t>
            </a:r>
            <a:endParaRPr/>
          </a:p>
        </p:txBody>
      </p:sp>
      <p:sp>
        <p:nvSpPr>
          <p:cNvPr id="460" name="Google Shape;460;p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61" name="Google Shape;461;p49"/>
          <p:cNvSpPr txBox="1"/>
          <p:nvPr/>
        </p:nvSpPr>
        <p:spPr>
          <a:xfrm>
            <a:off x="2546500" y="1273153"/>
            <a:ext cx="3691800" cy="47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Inconsolata"/>
                <a:ea typeface="Inconsolata"/>
                <a:cs typeface="Inconsolata"/>
                <a:sym typeface="Inconsolata"/>
              </a:rPr>
              <a:t>&lt;p&gt;Hello GA&lt;/p&gt;</a:t>
            </a:r>
            <a:endParaRPr sz="2400">
              <a:latin typeface="Inconsolata"/>
              <a:ea typeface="Inconsolata"/>
              <a:cs typeface="Inconsolata"/>
              <a:sym typeface="Inconsolata"/>
            </a:endParaRPr>
          </a:p>
        </p:txBody>
      </p:sp>
      <p:sp>
        <p:nvSpPr>
          <p:cNvPr id="462" name="Google Shape;462;p49"/>
          <p:cNvSpPr txBox="1"/>
          <p:nvPr/>
        </p:nvSpPr>
        <p:spPr>
          <a:xfrm>
            <a:off x="2546500" y="2884188"/>
            <a:ext cx="6389700" cy="66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latin typeface="Inconsolata"/>
                <a:ea typeface="Inconsolata"/>
                <a:cs typeface="Inconsolata"/>
                <a:sym typeface="Inconsolata"/>
              </a:rPr>
              <a:t>&lt;img src="picture.jpg" /&gt;</a:t>
            </a:r>
            <a:endParaRPr sz="2400">
              <a:latin typeface="Inconsolata"/>
              <a:ea typeface="Inconsolata"/>
              <a:cs typeface="Inconsolata"/>
              <a:sym typeface="Inconsolata"/>
            </a:endParaRPr>
          </a:p>
          <a:p>
            <a:pPr indent="0" lvl="0" marL="0" rtl="0" algn="l">
              <a:spcBef>
                <a:spcPts val="0"/>
              </a:spcBef>
              <a:spcAft>
                <a:spcPts val="0"/>
              </a:spcAft>
              <a:buNone/>
            </a:pPr>
            <a:r>
              <a:rPr lang="en" sz="2400">
                <a:latin typeface="Inconsolata"/>
                <a:ea typeface="Inconsolata"/>
                <a:cs typeface="Inconsolata"/>
                <a:sym typeface="Inconsolata"/>
              </a:rPr>
              <a:t>&lt;img src="picture.jpg" alt="A picture"&gt;</a:t>
            </a:r>
            <a:endParaRPr sz="2400">
              <a:latin typeface="Inconsolata"/>
              <a:ea typeface="Inconsolata"/>
              <a:cs typeface="Inconsolata"/>
              <a:sym typeface="Inconsolata"/>
            </a:endParaRPr>
          </a:p>
        </p:txBody>
      </p:sp>
      <p:cxnSp>
        <p:nvCxnSpPr>
          <p:cNvPr id="463" name="Google Shape;463;p49"/>
          <p:cNvCxnSpPr/>
          <p:nvPr/>
        </p:nvCxnSpPr>
        <p:spPr>
          <a:xfrm>
            <a:off x="2679625" y="1744450"/>
            <a:ext cx="376500" cy="0"/>
          </a:xfrm>
          <a:prstGeom prst="straightConnector1">
            <a:avLst/>
          </a:prstGeom>
          <a:noFill/>
          <a:ln cap="flat" cmpd="sng" w="38100">
            <a:solidFill>
              <a:schemeClr val="dk2"/>
            </a:solidFill>
            <a:prstDash val="solid"/>
            <a:round/>
            <a:headEnd len="med" w="med" type="none"/>
            <a:tailEnd len="med" w="med" type="none"/>
          </a:ln>
        </p:spPr>
      </p:cxnSp>
      <p:cxnSp>
        <p:nvCxnSpPr>
          <p:cNvPr id="464" name="Google Shape;464;p49"/>
          <p:cNvCxnSpPr/>
          <p:nvPr/>
        </p:nvCxnSpPr>
        <p:spPr>
          <a:xfrm>
            <a:off x="4427225" y="1745050"/>
            <a:ext cx="376500" cy="0"/>
          </a:xfrm>
          <a:prstGeom prst="straightConnector1">
            <a:avLst/>
          </a:prstGeom>
          <a:noFill/>
          <a:ln cap="flat" cmpd="sng" w="38100">
            <a:solidFill>
              <a:schemeClr val="dk2"/>
            </a:solidFill>
            <a:prstDash val="solid"/>
            <a:round/>
            <a:headEnd len="med" w="med" type="none"/>
            <a:tailEnd len="med" w="med" type="none"/>
          </a:ln>
        </p:spPr>
      </p:cxnSp>
      <p:cxnSp>
        <p:nvCxnSpPr>
          <p:cNvPr id="465" name="Google Shape;465;p49"/>
          <p:cNvCxnSpPr/>
          <p:nvPr/>
        </p:nvCxnSpPr>
        <p:spPr>
          <a:xfrm>
            <a:off x="3105825" y="1744450"/>
            <a:ext cx="1271700" cy="1200"/>
          </a:xfrm>
          <a:prstGeom prst="straightConnector1">
            <a:avLst/>
          </a:prstGeom>
          <a:noFill/>
          <a:ln cap="flat" cmpd="sng" w="38100">
            <a:solidFill>
              <a:schemeClr val="lt2"/>
            </a:solidFill>
            <a:prstDash val="solid"/>
            <a:round/>
            <a:headEnd len="med" w="med" type="none"/>
            <a:tailEnd len="med" w="med" type="none"/>
          </a:ln>
        </p:spPr>
      </p:cxnSp>
      <p:cxnSp>
        <p:nvCxnSpPr>
          <p:cNvPr id="466" name="Google Shape;466;p49"/>
          <p:cNvCxnSpPr/>
          <p:nvPr/>
        </p:nvCxnSpPr>
        <p:spPr>
          <a:xfrm>
            <a:off x="2679625" y="3633238"/>
            <a:ext cx="618900" cy="0"/>
          </a:xfrm>
          <a:prstGeom prst="straightConnector1">
            <a:avLst/>
          </a:prstGeom>
          <a:noFill/>
          <a:ln cap="flat" cmpd="sng" w="38100">
            <a:solidFill>
              <a:schemeClr val="dk2"/>
            </a:solidFill>
            <a:prstDash val="solid"/>
            <a:round/>
            <a:headEnd len="med" w="med" type="none"/>
            <a:tailEnd len="med" w="med" type="none"/>
          </a:ln>
        </p:spPr>
      </p:cxnSp>
      <p:cxnSp>
        <p:nvCxnSpPr>
          <p:cNvPr id="467" name="Google Shape;467;p49"/>
          <p:cNvCxnSpPr/>
          <p:nvPr/>
        </p:nvCxnSpPr>
        <p:spPr>
          <a:xfrm>
            <a:off x="3393650" y="3633238"/>
            <a:ext cx="2471700" cy="0"/>
          </a:xfrm>
          <a:prstGeom prst="straightConnector1">
            <a:avLst/>
          </a:prstGeom>
          <a:noFill/>
          <a:ln cap="flat" cmpd="sng" w="38100">
            <a:solidFill>
              <a:schemeClr val="lt2"/>
            </a:solidFill>
            <a:prstDash val="solid"/>
            <a:round/>
            <a:headEnd len="med" w="med" type="none"/>
            <a:tailEnd len="med" w="med" type="none"/>
          </a:ln>
        </p:spPr>
      </p:cxnSp>
      <p:sp>
        <p:nvSpPr>
          <p:cNvPr id="468" name="Google Shape;468;p49"/>
          <p:cNvSpPr txBox="1"/>
          <p:nvPr/>
        </p:nvSpPr>
        <p:spPr>
          <a:xfrm>
            <a:off x="2295313" y="1810422"/>
            <a:ext cx="1145100" cy="6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Proxima Nova"/>
                <a:ea typeface="Proxima Nova"/>
                <a:cs typeface="Proxima Nova"/>
                <a:sym typeface="Proxima Nova"/>
              </a:rPr>
              <a:t>Opening </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69" name="Google Shape;469;p49"/>
          <p:cNvSpPr txBox="1"/>
          <p:nvPr/>
        </p:nvSpPr>
        <p:spPr>
          <a:xfrm>
            <a:off x="3169113" y="1810422"/>
            <a:ext cx="1145100" cy="6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Content</a:t>
            </a:r>
            <a:endParaRPr>
              <a:latin typeface="Proxima Nova"/>
              <a:ea typeface="Proxima Nova"/>
              <a:cs typeface="Proxima Nova"/>
              <a:sym typeface="Proxima Nova"/>
            </a:endParaRPr>
          </a:p>
        </p:txBody>
      </p:sp>
      <p:sp>
        <p:nvSpPr>
          <p:cNvPr id="470" name="Google Shape;470;p49"/>
          <p:cNvSpPr txBox="1"/>
          <p:nvPr/>
        </p:nvSpPr>
        <p:spPr>
          <a:xfrm>
            <a:off x="2416513" y="3717785"/>
            <a:ext cx="1145100" cy="6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Tag</a:t>
            </a:r>
            <a:endParaRPr>
              <a:latin typeface="Proxima Nova"/>
              <a:ea typeface="Proxima Nova"/>
              <a:cs typeface="Proxima Nova"/>
              <a:sym typeface="Proxima Nova"/>
            </a:endParaRPr>
          </a:p>
        </p:txBody>
      </p:sp>
      <p:sp>
        <p:nvSpPr>
          <p:cNvPr id="471" name="Google Shape;471;p49"/>
          <p:cNvSpPr txBox="1"/>
          <p:nvPr/>
        </p:nvSpPr>
        <p:spPr>
          <a:xfrm>
            <a:off x="3897413" y="3717810"/>
            <a:ext cx="1145100" cy="6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Attribute</a:t>
            </a:r>
            <a:endParaRPr>
              <a:latin typeface="Proxima Nova"/>
              <a:ea typeface="Proxima Nova"/>
              <a:cs typeface="Proxima Nova"/>
              <a:sym typeface="Proxima Nova"/>
            </a:endParaRPr>
          </a:p>
        </p:txBody>
      </p:sp>
      <p:sp>
        <p:nvSpPr>
          <p:cNvPr id="472" name="Google Shape;472;p4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50"/>
          <p:cNvSpPr txBox="1"/>
          <p:nvPr>
            <p:ph idx="4294967295" type="body"/>
          </p:nvPr>
        </p:nvSpPr>
        <p:spPr>
          <a:xfrm>
            <a:off x="457200" y="853075"/>
            <a:ext cx="8229600" cy="2937900"/>
          </a:xfrm>
          <a:prstGeom prst="rect">
            <a:avLst/>
          </a:prstGeom>
        </p:spPr>
        <p:txBody>
          <a:bodyPr anchorCtr="0" anchor="t" bIns="91425" lIns="91425" spcFirstLastPara="1" rIns="91425" wrap="square" tIns="91425">
            <a:noAutofit/>
          </a:bodyPr>
          <a:lstStyle/>
          <a:p>
            <a:pPr indent="0" lvl="0" marL="0" rtl="0" algn="l">
              <a:spcBef>
                <a:spcPts val="1100"/>
              </a:spcBef>
              <a:spcAft>
                <a:spcPts val="0"/>
              </a:spcAft>
              <a:buNone/>
            </a:pPr>
            <a:r>
              <a:rPr b="1" lang="en">
                <a:solidFill>
                  <a:schemeClr val="dk1"/>
                </a:solidFill>
              </a:rPr>
              <a:t>Attributes are additional information we add to an element. </a:t>
            </a:r>
            <a:endParaRPr b="1">
              <a:solidFill>
                <a:schemeClr val="dk1"/>
              </a:solidFill>
            </a:endParaRPr>
          </a:p>
          <a:p>
            <a:pPr indent="-342900" lvl="0" marL="457200" rtl="0" algn="l">
              <a:spcBef>
                <a:spcPts val="1100"/>
              </a:spcBef>
              <a:spcAft>
                <a:spcPts val="0"/>
              </a:spcAft>
              <a:buClr>
                <a:schemeClr val="dk1"/>
              </a:buClr>
              <a:buSzPts val="1800"/>
              <a:buFont typeface="Verdana"/>
              <a:buChar char="●"/>
            </a:pPr>
            <a:r>
              <a:rPr lang="en">
                <a:solidFill>
                  <a:schemeClr val="dk1"/>
                </a:solidFill>
              </a:rPr>
              <a:t>They appear in the opening tag of the element.</a:t>
            </a:r>
            <a:endParaRPr>
              <a:solidFill>
                <a:schemeClr val="dk1"/>
              </a:solidFill>
            </a:endParaRPr>
          </a:p>
          <a:p>
            <a:pPr indent="-342900" lvl="0" marL="457200" rtl="0" algn="l">
              <a:spcBef>
                <a:spcPts val="0"/>
              </a:spcBef>
              <a:spcAft>
                <a:spcPts val="0"/>
              </a:spcAft>
              <a:buClr>
                <a:schemeClr val="dk1"/>
              </a:buClr>
              <a:buSzPts val="1800"/>
              <a:buFont typeface="Verdana"/>
              <a:buChar char="●"/>
            </a:pPr>
            <a:r>
              <a:rPr lang="en">
                <a:solidFill>
                  <a:schemeClr val="dk1"/>
                </a:solidFill>
              </a:rPr>
              <a:t>They are made up of two parts: a </a:t>
            </a:r>
            <a:r>
              <a:rPr b="1" lang="en">
                <a:solidFill>
                  <a:schemeClr val="dk1"/>
                </a:solidFill>
                <a:highlight>
                  <a:schemeClr val="accent1"/>
                </a:highlight>
              </a:rPr>
              <a:t>name</a:t>
            </a:r>
            <a:r>
              <a:rPr lang="en">
                <a:solidFill>
                  <a:schemeClr val="dk1"/>
                </a:solidFill>
              </a:rPr>
              <a:t> and a </a:t>
            </a:r>
            <a:r>
              <a:rPr b="1" lang="en">
                <a:solidFill>
                  <a:schemeClr val="dk1"/>
                </a:solidFill>
                <a:highlight>
                  <a:schemeClr val="accent2"/>
                </a:highlight>
              </a:rPr>
              <a:t>value</a:t>
            </a:r>
            <a:r>
              <a:rPr lang="en">
                <a:solidFill>
                  <a:schemeClr val="dk1"/>
                </a:solidFill>
              </a:rPr>
              <a:t>, separated by “=”.</a:t>
            </a:r>
            <a:endParaRPr>
              <a:solidFill>
                <a:schemeClr val="dk1"/>
              </a:solidFill>
            </a:endParaRPr>
          </a:p>
          <a:p>
            <a:pPr indent="0" lvl="0" marL="457200" rtl="0" algn="l">
              <a:spcBef>
                <a:spcPts val="1100"/>
              </a:spcBef>
              <a:spcAft>
                <a:spcPts val="1100"/>
              </a:spcAft>
              <a:buNone/>
            </a:pPr>
            <a:r>
              <a:t/>
            </a:r>
            <a:endParaRPr>
              <a:solidFill>
                <a:schemeClr val="dk1"/>
              </a:solidFill>
            </a:endParaRPr>
          </a:p>
        </p:txBody>
      </p:sp>
      <p:sp>
        <p:nvSpPr>
          <p:cNvPr id="478" name="Google Shape;478;p5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479" name="Google Shape;479;p5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Attributes</a:t>
            </a:r>
            <a:endParaRPr/>
          </a:p>
        </p:txBody>
      </p:sp>
      <p:sp>
        <p:nvSpPr>
          <p:cNvPr id="480" name="Google Shape;480;p50"/>
          <p:cNvSpPr txBox="1"/>
          <p:nvPr/>
        </p:nvSpPr>
        <p:spPr>
          <a:xfrm>
            <a:off x="1162650" y="2383450"/>
            <a:ext cx="6818700" cy="66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latin typeface="Inconsolata"/>
                <a:ea typeface="Inconsolata"/>
                <a:cs typeface="Inconsolata"/>
                <a:sym typeface="Inconsolata"/>
              </a:rPr>
              <a:t>&lt;a href= “http://www.amazon.com”&gt;Amazon&lt;/a&gt;</a:t>
            </a:r>
            <a:endParaRPr sz="2400">
              <a:latin typeface="Inconsolata"/>
              <a:ea typeface="Inconsolata"/>
              <a:cs typeface="Inconsolata"/>
              <a:sym typeface="Inconsolata"/>
            </a:endParaRPr>
          </a:p>
        </p:txBody>
      </p:sp>
      <p:cxnSp>
        <p:nvCxnSpPr>
          <p:cNvPr id="481" name="Google Shape;481;p50"/>
          <p:cNvCxnSpPr/>
          <p:nvPr/>
        </p:nvCxnSpPr>
        <p:spPr>
          <a:xfrm flipH="1" rot="10800000">
            <a:off x="1725375" y="2943325"/>
            <a:ext cx="587700" cy="300"/>
          </a:xfrm>
          <a:prstGeom prst="straightConnector1">
            <a:avLst/>
          </a:prstGeom>
          <a:noFill/>
          <a:ln cap="flat" cmpd="sng" w="38100">
            <a:solidFill>
              <a:schemeClr val="accent1"/>
            </a:solidFill>
            <a:prstDash val="solid"/>
            <a:round/>
            <a:headEnd len="med" w="med" type="none"/>
            <a:tailEnd len="med" w="med" type="none"/>
          </a:ln>
        </p:spPr>
      </p:cxnSp>
      <p:cxnSp>
        <p:nvCxnSpPr>
          <p:cNvPr id="482" name="Google Shape;482;p50"/>
          <p:cNvCxnSpPr/>
          <p:nvPr/>
        </p:nvCxnSpPr>
        <p:spPr>
          <a:xfrm>
            <a:off x="2799375" y="2943625"/>
            <a:ext cx="3325200" cy="0"/>
          </a:xfrm>
          <a:prstGeom prst="straightConnector1">
            <a:avLst/>
          </a:prstGeom>
          <a:noFill/>
          <a:ln cap="flat" cmpd="sng" w="38100">
            <a:solidFill>
              <a:schemeClr val="accent2"/>
            </a:solidFill>
            <a:prstDash val="solid"/>
            <a:round/>
            <a:headEnd len="med" w="med" type="none"/>
            <a:tailEnd len="med" w="med" type="none"/>
          </a:ln>
        </p:spPr>
      </p:cxnSp>
      <p:sp>
        <p:nvSpPr>
          <p:cNvPr id="483" name="Google Shape;483;p50"/>
          <p:cNvSpPr txBox="1"/>
          <p:nvPr/>
        </p:nvSpPr>
        <p:spPr>
          <a:xfrm>
            <a:off x="1422863" y="2995785"/>
            <a:ext cx="1145100" cy="6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Name</a:t>
            </a:r>
            <a:endParaRPr>
              <a:latin typeface="Proxima Nova"/>
              <a:ea typeface="Proxima Nova"/>
              <a:cs typeface="Proxima Nova"/>
              <a:sym typeface="Proxima Nova"/>
            </a:endParaRPr>
          </a:p>
        </p:txBody>
      </p:sp>
      <p:sp>
        <p:nvSpPr>
          <p:cNvPr id="484" name="Google Shape;484;p50"/>
          <p:cNvSpPr txBox="1"/>
          <p:nvPr/>
        </p:nvSpPr>
        <p:spPr>
          <a:xfrm>
            <a:off x="3889413" y="2995785"/>
            <a:ext cx="1145100" cy="6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Value</a:t>
            </a:r>
            <a:endParaRPr>
              <a:latin typeface="Proxima Nova"/>
              <a:ea typeface="Proxima Nova"/>
              <a:cs typeface="Proxima Nova"/>
              <a:sym typeface="Proxima Nova"/>
            </a:endParaRPr>
          </a:p>
        </p:txBody>
      </p:sp>
      <p:grpSp>
        <p:nvGrpSpPr>
          <p:cNvPr id="485" name="Google Shape;485;p50"/>
          <p:cNvGrpSpPr/>
          <p:nvPr/>
        </p:nvGrpSpPr>
        <p:grpSpPr>
          <a:xfrm>
            <a:off x="1528775" y="3266275"/>
            <a:ext cx="4672800" cy="329425"/>
            <a:chOff x="1528775" y="3266275"/>
            <a:chExt cx="4672800" cy="329425"/>
          </a:xfrm>
        </p:grpSpPr>
        <p:cxnSp>
          <p:nvCxnSpPr>
            <p:cNvPr id="486" name="Google Shape;486;p50"/>
            <p:cNvCxnSpPr/>
            <p:nvPr/>
          </p:nvCxnSpPr>
          <p:spPr>
            <a:xfrm>
              <a:off x="1528775" y="3577625"/>
              <a:ext cx="4672800" cy="0"/>
            </a:xfrm>
            <a:prstGeom prst="straightConnector1">
              <a:avLst/>
            </a:prstGeom>
            <a:noFill/>
            <a:ln cap="flat" cmpd="sng" w="38100">
              <a:solidFill>
                <a:schemeClr val="lt2"/>
              </a:solidFill>
              <a:prstDash val="solid"/>
              <a:round/>
              <a:headEnd len="med" w="med" type="none"/>
              <a:tailEnd len="med" w="med" type="none"/>
            </a:ln>
          </p:spPr>
        </p:cxnSp>
        <p:cxnSp>
          <p:nvCxnSpPr>
            <p:cNvPr id="487" name="Google Shape;487;p50"/>
            <p:cNvCxnSpPr/>
            <p:nvPr/>
          </p:nvCxnSpPr>
          <p:spPr>
            <a:xfrm rot="10800000">
              <a:off x="1533525" y="3266300"/>
              <a:ext cx="0" cy="329400"/>
            </a:xfrm>
            <a:prstGeom prst="straightConnector1">
              <a:avLst/>
            </a:prstGeom>
            <a:noFill/>
            <a:ln cap="flat" cmpd="sng" w="38100">
              <a:solidFill>
                <a:schemeClr val="lt2"/>
              </a:solidFill>
              <a:prstDash val="solid"/>
              <a:round/>
              <a:headEnd len="med" w="med" type="none"/>
              <a:tailEnd len="med" w="med" type="none"/>
            </a:ln>
          </p:spPr>
        </p:cxnSp>
        <p:cxnSp>
          <p:nvCxnSpPr>
            <p:cNvPr id="488" name="Google Shape;488;p50"/>
            <p:cNvCxnSpPr/>
            <p:nvPr/>
          </p:nvCxnSpPr>
          <p:spPr>
            <a:xfrm rot="10800000">
              <a:off x="6181725" y="3266275"/>
              <a:ext cx="0" cy="307200"/>
            </a:xfrm>
            <a:prstGeom prst="straightConnector1">
              <a:avLst/>
            </a:prstGeom>
            <a:noFill/>
            <a:ln cap="flat" cmpd="sng" w="38100">
              <a:solidFill>
                <a:schemeClr val="lt2"/>
              </a:solidFill>
              <a:prstDash val="solid"/>
              <a:round/>
              <a:headEnd len="med" w="med" type="none"/>
              <a:tailEnd len="med" w="med" type="none"/>
            </a:ln>
          </p:spPr>
        </p:cxnSp>
      </p:grpSp>
      <p:sp>
        <p:nvSpPr>
          <p:cNvPr id="489" name="Google Shape;489;p50"/>
          <p:cNvSpPr txBox="1"/>
          <p:nvPr/>
        </p:nvSpPr>
        <p:spPr>
          <a:xfrm>
            <a:off x="2799384" y="3666225"/>
            <a:ext cx="2019300" cy="61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h</a:t>
            </a:r>
            <a:r>
              <a:rPr lang="en">
                <a:latin typeface="Proxima Nova"/>
                <a:ea typeface="Proxima Nova"/>
                <a:cs typeface="Proxima Nova"/>
                <a:sym typeface="Proxima Nova"/>
              </a:rPr>
              <a:t>ref Attribute</a:t>
            </a:r>
            <a:endParaRPr>
              <a:latin typeface="Proxima Nova"/>
              <a:ea typeface="Proxima Nova"/>
              <a:cs typeface="Proxima Nova"/>
              <a:sym typeface="Proxima Nova"/>
            </a:endParaRPr>
          </a:p>
        </p:txBody>
      </p:sp>
      <p:sp>
        <p:nvSpPr>
          <p:cNvPr id="490" name="Google Shape;490;p5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51"/>
          <p:cNvSpPr txBox="1"/>
          <p:nvPr>
            <p:ph type="title"/>
          </p:nvPr>
        </p:nvSpPr>
        <p:spPr>
          <a:xfrm>
            <a:off x="1008325" y="278475"/>
            <a:ext cx="4909800" cy="4593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sz="2800">
                <a:solidFill>
                  <a:srgbClr val="000000"/>
                </a:solidFill>
              </a:rPr>
              <a:t>Hello, inspector!</a:t>
            </a:r>
            <a:endParaRPr b="0" sz="2800">
              <a:solidFill>
                <a:srgbClr val="000000"/>
              </a:solidFill>
            </a:endParaRPr>
          </a:p>
        </p:txBody>
      </p:sp>
      <p:sp>
        <p:nvSpPr>
          <p:cNvPr id="496" name="Google Shape;496;p51"/>
          <p:cNvSpPr txBox="1"/>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497" name="Google Shape;497;p5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498" name="Google Shape;498;p5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Visit one of your favorite websites and </a:t>
            </a:r>
            <a:r>
              <a:rPr b="1" lang="en">
                <a:solidFill>
                  <a:schemeClr val="dk1"/>
                </a:solidFill>
              </a:rPr>
              <a:t>identify three HTML tags</a:t>
            </a:r>
            <a:r>
              <a:rPr lang="en">
                <a:solidFill>
                  <a:schemeClr val="dk1"/>
                </a:solidFill>
              </a:rPr>
              <a:t> used within it. See if you can guess what that tag might mean.</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To view the HTML structure of a page using Google Chrome, simply right click on any element on the page and choose “</a:t>
            </a:r>
            <a:r>
              <a:rPr lang="en">
                <a:solidFill>
                  <a:schemeClr val="dk1"/>
                </a:solidFill>
              </a:rPr>
              <a:t>Inspect</a:t>
            </a:r>
            <a:r>
              <a:rPr lang="en">
                <a:solidFill>
                  <a:schemeClr val="dk1"/>
                </a:solidFill>
              </a:rPr>
              <a:t>.” This will open the DevTools panel (this is your new world!) and allow you to view and edit the HTML structure underlying the page.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lang="en">
                <a:solidFill>
                  <a:schemeClr val="dk1"/>
                </a:solidFill>
              </a:rPr>
              <a:t>Then, you might use resources such as W3Schools to get a sense of what the tag means and its most common use cases.</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spcBef>
                <a:spcPts val="0"/>
              </a:spcBef>
              <a:spcAft>
                <a:spcPts val="1600"/>
              </a:spcAft>
              <a:buNone/>
            </a:pPr>
            <a:r>
              <a:t/>
            </a:r>
            <a:endParaRPr/>
          </a:p>
        </p:txBody>
      </p:sp>
      <p:sp>
        <p:nvSpPr>
          <p:cNvPr id="499" name="Google Shape;499;p5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2" name="Shape 282"/>
        <p:cNvGrpSpPr/>
        <p:nvPr/>
      </p:nvGrpSpPr>
      <p:grpSpPr>
        <a:xfrm>
          <a:off x="0" y="0"/>
          <a:ext cx="0" cy="0"/>
          <a:chOff x="0" y="0"/>
          <a:chExt cx="0" cy="0"/>
        </a:xfrm>
      </p:grpSpPr>
      <p:sp>
        <p:nvSpPr>
          <p:cNvPr id="283" name="Google Shape;283;p34"/>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Program Schedule</a:t>
            </a:r>
            <a:endParaRPr sz="2400"/>
          </a:p>
        </p:txBody>
      </p:sp>
      <p:graphicFrame>
        <p:nvGraphicFramePr>
          <p:cNvPr id="284" name="Google Shape;284;p34"/>
          <p:cNvGraphicFramePr/>
          <p:nvPr/>
        </p:nvGraphicFramePr>
        <p:xfrm>
          <a:off x="2173309" y="985189"/>
          <a:ext cx="3000000" cy="3000000"/>
        </p:xfrm>
        <a:graphic>
          <a:graphicData uri="http://schemas.openxmlformats.org/drawingml/2006/table">
            <a:tbl>
              <a:tblPr>
                <a:noFill/>
                <a:tableStyleId>{04F37437-4C78-4E5D-AB94-6641FEF9961E}</a:tableStyleId>
              </a:tblPr>
              <a:tblGrid>
                <a:gridCol w="1700775"/>
                <a:gridCol w="3096625"/>
              </a:tblGrid>
              <a:tr h="361950">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Day 1</a:t>
                      </a:r>
                      <a:endParaRPr b="1">
                        <a:solidFill>
                          <a:srgbClr val="FFFFFF"/>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lt2"/>
                    </a:solidFill>
                  </a:tcPr>
                </a:tc>
                <a:tc hMerge="1"/>
              </a:tr>
              <a:tr h="361950">
                <a:tc>
                  <a:txBody>
                    <a:bodyPr/>
                    <a:lstStyle/>
                    <a:p>
                      <a:pPr indent="0" lvl="0" marL="0" rtl="0" algn="ctr">
                        <a:spcBef>
                          <a:spcPts val="0"/>
                        </a:spcBef>
                        <a:spcAft>
                          <a:spcPts val="0"/>
                        </a:spcAft>
                        <a:buNone/>
                      </a:pPr>
                      <a:r>
                        <a:rPr lang="en" sz="1200">
                          <a:latin typeface="Proxima Nova"/>
                          <a:ea typeface="Proxima Nova"/>
                          <a:cs typeface="Proxima Nova"/>
                          <a:sym typeface="Proxima Nova"/>
                        </a:rPr>
                        <a:t>10–11:30 a.m.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latin typeface="Proxima Nova"/>
                          <a:ea typeface="Proxima Nova"/>
                          <a:cs typeface="Proxima Nova"/>
                          <a:sym typeface="Proxima Nova"/>
                        </a:rPr>
                        <a:t>Building the Web With HTML</a:t>
                      </a:r>
                      <a:endParaRPr sz="11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11:30 a.m.</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1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latin typeface="Proxima Nova"/>
                          <a:ea typeface="Proxima Nova"/>
                          <a:cs typeface="Proxima Nova"/>
                          <a:sym typeface="Proxima Nova"/>
                        </a:rPr>
                        <a:t>Styling With CSS</a:t>
                      </a:r>
                      <a:endParaRPr b="1" sz="11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1</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2</a:t>
                      </a:r>
                      <a:r>
                        <a:rPr lang="en" sz="1200">
                          <a:latin typeface="Proxima Nova"/>
                          <a:ea typeface="Proxima Nova"/>
                          <a:cs typeface="Proxima Nova"/>
                          <a:sym typeface="Proxima Nova"/>
                        </a:rPr>
                        <a:t>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Clr>
                          <a:srgbClr val="000000"/>
                        </a:buClr>
                        <a:buSzPts val="400"/>
                        <a:buFont typeface="Arial"/>
                        <a:buNone/>
                      </a:pPr>
                      <a:r>
                        <a:rPr lang="en" sz="1100">
                          <a:latin typeface="Proxima Nova"/>
                          <a:ea typeface="Proxima Nova"/>
                          <a:cs typeface="Proxima Nova"/>
                          <a:sym typeface="Proxima Nova"/>
                        </a:rPr>
                        <a:t>Lunch</a:t>
                      </a:r>
                      <a:endParaRPr sz="1100">
                        <a:solidFill>
                          <a:srgbClr val="FF0000"/>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solidFill>
                            <a:schemeClr val="dk1"/>
                          </a:solidFill>
                          <a:latin typeface="Proxima Nova"/>
                          <a:ea typeface="Proxima Nova"/>
                          <a:cs typeface="Proxima Nova"/>
                          <a:sym typeface="Proxima Nova"/>
                        </a:rPr>
                        <a:t>2–</a:t>
                      </a:r>
                      <a:r>
                        <a:rPr lang="en" sz="1200">
                          <a:latin typeface="Proxima Nova"/>
                          <a:ea typeface="Proxima Nova"/>
                          <a:cs typeface="Proxima Nova"/>
                          <a:sym typeface="Proxima Nova"/>
                        </a:rPr>
                        <a:t>3:30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Clr>
                          <a:schemeClr val="dk1"/>
                        </a:buClr>
                        <a:buSzPts val="1100"/>
                        <a:buFont typeface="Arial"/>
                        <a:buNone/>
                      </a:pPr>
                      <a:r>
                        <a:rPr b="1" lang="en" sz="1100">
                          <a:solidFill>
                            <a:schemeClr val="dk1"/>
                          </a:solidFill>
                          <a:latin typeface="Proxima Nova"/>
                          <a:ea typeface="Proxima Nova"/>
                          <a:cs typeface="Proxima Nova"/>
                          <a:sym typeface="Proxima Nova"/>
                        </a:rPr>
                        <a:t>JavaScript Syntax</a:t>
                      </a:r>
                      <a:endParaRPr b="1" sz="1100">
                        <a:solidFill>
                          <a:schemeClr val="dk1"/>
                        </a:solidFill>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Clr>
                          <a:srgbClr val="000000"/>
                        </a:buClr>
                        <a:buSzPts val="1100"/>
                        <a:buFont typeface="Arial"/>
                        <a:buNone/>
                      </a:pPr>
                      <a:r>
                        <a:rPr lang="en" sz="1200">
                          <a:latin typeface="Proxima Nova"/>
                          <a:ea typeface="Proxima Nova"/>
                          <a:cs typeface="Proxima Nova"/>
                          <a:sym typeface="Proxima Nova"/>
                        </a:rPr>
                        <a:t>3:30</a:t>
                      </a:r>
                      <a:r>
                        <a:rPr lang="en" sz="1200">
                          <a:solidFill>
                            <a:schemeClr val="dk1"/>
                          </a:solidFill>
                          <a:latin typeface="Proxima Nova"/>
                          <a:ea typeface="Proxima Nova"/>
                          <a:cs typeface="Proxima Nova"/>
                          <a:sym typeface="Proxima Nova"/>
                        </a:rPr>
                        <a:t>–</a:t>
                      </a:r>
                      <a:r>
                        <a:rPr lang="en" sz="1200">
                          <a:latin typeface="Proxima Nova"/>
                          <a:ea typeface="Proxima Nova"/>
                          <a:cs typeface="Proxima Nova"/>
                          <a:sym typeface="Proxima Nova"/>
                        </a:rPr>
                        <a:t>4:</a:t>
                      </a:r>
                      <a:r>
                        <a:rPr lang="en" sz="1200">
                          <a:latin typeface="Proxima Nova"/>
                          <a:ea typeface="Proxima Nova"/>
                          <a:cs typeface="Proxima Nova"/>
                          <a:sym typeface="Proxima Nova"/>
                        </a:rPr>
                        <a:t>45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b="1" lang="en" sz="1100">
                          <a:latin typeface="Proxima Nova"/>
                          <a:ea typeface="Proxima Nova"/>
                          <a:cs typeface="Proxima Nova"/>
                          <a:sym typeface="Proxima Nova"/>
                        </a:rPr>
                        <a:t>JavaScript in Action</a:t>
                      </a:r>
                      <a:endParaRPr b="1" sz="11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r h="361950">
                <a:tc>
                  <a:txBody>
                    <a:bodyPr/>
                    <a:lstStyle/>
                    <a:p>
                      <a:pPr indent="0" lvl="0" marL="0" rtl="0" algn="ctr">
                        <a:spcBef>
                          <a:spcPts val="0"/>
                        </a:spcBef>
                        <a:spcAft>
                          <a:spcPts val="0"/>
                        </a:spcAft>
                        <a:buNone/>
                      </a:pPr>
                      <a:r>
                        <a:rPr lang="en" sz="1200">
                          <a:latin typeface="Proxima Nova"/>
                          <a:ea typeface="Proxima Nova"/>
                          <a:cs typeface="Proxima Nova"/>
                          <a:sym typeface="Proxima Nova"/>
                        </a:rPr>
                        <a:t>4:45</a:t>
                      </a:r>
                      <a:r>
                        <a:rPr lang="en" sz="1200">
                          <a:solidFill>
                            <a:schemeClr val="dk1"/>
                          </a:solidFill>
                          <a:latin typeface="Proxima Nova"/>
                          <a:ea typeface="Proxima Nova"/>
                          <a:cs typeface="Proxima Nova"/>
                          <a:sym typeface="Proxima Nova"/>
                        </a:rPr>
                        <a:t>–</a:t>
                      </a:r>
                      <a:r>
                        <a:rPr lang="en" sz="1200">
                          <a:solidFill>
                            <a:schemeClr val="dk1"/>
                          </a:solidFill>
                          <a:latin typeface="Proxima Nova"/>
                          <a:ea typeface="Proxima Nova"/>
                          <a:cs typeface="Proxima Nova"/>
                          <a:sym typeface="Proxima Nova"/>
                        </a:rPr>
                        <a:t>5</a:t>
                      </a:r>
                      <a:r>
                        <a:rPr lang="en" sz="1200">
                          <a:latin typeface="Proxima Nova"/>
                          <a:ea typeface="Proxima Nova"/>
                          <a:cs typeface="Proxima Nova"/>
                          <a:sym typeface="Proxima Nova"/>
                        </a:rPr>
                        <a:t> p.m.</a:t>
                      </a:r>
                      <a:endParaRPr sz="12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chemeClr val="accent2"/>
                    </a:solidFill>
                  </a:tcPr>
                </a:tc>
                <a:tc>
                  <a:txBody>
                    <a:bodyPr/>
                    <a:lstStyle/>
                    <a:p>
                      <a:pPr indent="0" lvl="0" marL="0" marR="0" rtl="0" algn="ctr">
                        <a:lnSpc>
                          <a:spcPct val="100000"/>
                        </a:lnSpc>
                        <a:spcBef>
                          <a:spcPts val="0"/>
                        </a:spcBef>
                        <a:spcAft>
                          <a:spcPts val="0"/>
                        </a:spcAft>
                        <a:buNone/>
                      </a:pPr>
                      <a:r>
                        <a:rPr lang="en" sz="1100">
                          <a:latin typeface="Proxima Nova"/>
                          <a:ea typeface="Proxima Nova"/>
                          <a:cs typeface="Proxima Nova"/>
                          <a:sym typeface="Proxima Nova"/>
                        </a:rPr>
                        <a:t>Bring It Home</a:t>
                      </a:r>
                      <a:endParaRPr sz="1100">
                        <a:latin typeface="Proxima Nova"/>
                        <a:ea typeface="Proxima Nova"/>
                        <a:cs typeface="Proxima Nova"/>
                        <a:sym typeface="Proxima Nova"/>
                      </a:endParaRPr>
                    </a:p>
                  </a:txBody>
                  <a:tcPr marT="76200" marB="76200" marR="76200" marL="76200" anchor="ctr">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solidFill>
                      <a:srgbClr val="F3F3F3"/>
                    </a:solidFill>
                  </a:tcPr>
                </a:tc>
              </a:tr>
            </a:tbl>
          </a:graphicData>
        </a:graphic>
      </p:graphicFrame>
      <p:sp>
        <p:nvSpPr>
          <p:cNvPr id="285" name="Google Shape;285;p3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5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05" name="Google Shape;505;p5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Body Tags</a:t>
            </a:r>
            <a:endParaRPr/>
          </a:p>
        </p:txBody>
      </p:sp>
      <p:graphicFrame>
        <p:nvGraphicFramePr>
          <p:cNvPr id="506" name="Google Shape;506;p52"/>
          <p:cNvGraphicFramePr/>
          <p:nvPr/>
        </p:nvGraphicFramePr>
        <p:xfrm>
          <a:off x="600913" y="1051650"/>
          <a:ext cx="3000000" cy="3000000"/>
        </p:xfrm>
        <a:graphic>
          <a:graphicData uri="http://schemas.openxmlformats.org/drawingml/2006/table">
            <a:tbl>
              <a:tblPr>
                <a:noFill/>
                <a:tableStyleId>{2AD0AD1E-4AA1-4FD8-BB01-E50C91403719}</a:tableStyleId>
              </a:tblPr>
              <a:tblGrid>
                <a:gridCol w="1947425"/>
                <a:gridCol w="2997375"/>
                <a:gridCol w="2997375"/>
              </a:tblGrid>
              <a:tr h="381000">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Element</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Description</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Example</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r>
              <a:tr h="381000">
                <a:tc>
                  <a:txBody>
                    <a:bodyPr/>
                    <a:lstStyle/>
                    <a:p>
                      <a:pPr indent="0" lvl="0" marL="0" rtl="0" algn="l">
                        <a:spcBef>
                          <a:spcPts val="0"/>
                        </a:spcBef>
                        <a:spcAft>
                          <a:spcPts val="0"/>
                        </a:spcAft>
                        <a:buNone/>
                      </a:pPr>
                      <a:r>
                        <a:rPr b="1" lang="en" sz="1800">
                          <a:latin typeface="Inconsolata"/>
                          <a:ea typeface="Inconsolata"/>
                          <a:cs typeface="Inconsolata"/>
                          <a:sym typeface="Inconsolata"/>
                        </a:rPr>
                        <a:t>h1</a:t>
                      </a:r>
                      <a:endParaRPr b="1" sz="1800">
                        <a:latin typeface="Inconsolata"/>
                        <a:ea typeface="Inconsolata"/>
                        <a:cs typeface="Inconsolata"/>
                        <a:sym typeface="Inconsolat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Main headings.</a:t>
                      </a:r>
                      <a:endParaRPr>
                        <a:latin typeface="Proxima Nova"/>
                        <a:ea typeface="Proxima Nova"/>
                        <a:cs typeface="Proxima Nova"/>
                        <a:sym typeface="Proxima Nov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Inconsolata"/>
                          <a:ea typeface="Inconsolata"/>
                          <a:cs typeface="Inconsolata"/>
                          <a:sym typeface="Inconsolata"/>
                        </a:rPr>
                        <a:t>&lt;h1&gt;The Explorer&lt;/h1&gt;</a:t>
                      </a:r>
                      <a:endParaRPr>
                        <a:latin typeface="Inconsolata"/>
                        <a:ea typeface="Inconsolata"/>
                        <a:cs typeface="Inconsolata"/>
                        <a:sym typeface="Inconsolata"/>
                      </a:endParaRPr>
                    </a:p>
                  </a:txBody>
                  <a:tcPr marT="91425" marB="91425" marR="91425" marL="91425">
                    <a:solidFill>
                      <a:srgbClr val="FFFFFF">
                        <a:alpha val="50770"/>
                      </a:srgbClr>
                    </a:solidFill>
                  </a:tcPr>
                </a:tc>
              </a:tr>
              <a:tr h="381000">
                <a:tc>
                  <a:txBody>
                    <a:bodyPr/>
                    <a:lstStyle/>
                    <a:p>
                      <a:pPr indent="0" lvl="0" marL="0" rtl="0" algn="l">
                        <a:spcBef>
                          <a:spcPts val="0"/>
                        </a:spcBef>
                        <a:spcAft>
                          <a:spcPts val="0"/>
                        </a:spcAft>
                        <a:buNone/>
                      </a:pPr>
                      <a:r>
                        <a:rPr b="1" lang="en" sz="1800">
                          <a:latin typeface="Inconsolata"/>
                          <a:ea typeface="Inconsolata"/>
                          <a:cs typeface="Inconsolata"/>
                          <a:sym typeface="Inconsolata"/>
                        </a:rPr>
                        <a:t>h2–h6</a:t>
                      </a:r>
                      <a:endParaRPr b="1" sz="1800">
                        <a:latin typeface="Inconsolata"/>
                        <a:ea typeface="Inconsolata"/>
                        <a:cs typeface="Inconsolata"/>
                        <a:sym typeface="Inconsolat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Subheadings.</a:t>
                      </a:r>
                      <a:endParaRPr>
                        <a:latin typeface="Proxima Nova"/>
                        <a:ea typeface="Proxima Nova"/>
                        <a:cs typeface="Proxima Nova"/>
                        <a:sym typeface="Proxima Nov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Inconsolata"/>
                          <a:ea typeface="Inconsolata"/>
                          <a:cs typeface="Inconsolata"/>
                          <a:sym typeface="Inconsolata"/>
                        </a:rPr>
                        <a:t>&lt;h2&gt;Articles&lt;/h2&gt;</a:t>
                      </a:r>
                      <a:endParaRPr>
                        <a:latin typeface="Inconsolata"/>
                        <a:ea typeface="Inconsolata"/>
                        <a:cs typeface="Inconsolata"/>
                        <a:sym typeface="Inconsolata"/>
                      </a:endParaRPr>
                    </a:p>
                  </a:txBody>
                  <a:tcPr marT="91425" marB="91425" marR="91425" marL="91425">
                    <a:solidFill>
                      <a:srgbClr val="FFFFFF">
                        <a:alpha val="50770"/>
                      </a:srgbClr>
                    </a:solidFill>
                  </a:tcPr>
                </a:tc>
              </a:tr>
              <a:tr h="381000">
                <a:tc>
                  <a:txBody>
                    <a:bodyPr/>
                    <a:lstStyle/>
                    <a:p>
                      <a:pPr indent="0" lvl="0" marL="0" rtl="0" algn="l">
                        <a:spcBef>
                          <a:spcPts val="0"/>
                        </a:spcBef>
                        <a:spcAft>
                          <a:spcPts val="0"/>
                        </a:spcAft>
                        <a:buNone/>
                      </a:pPr>
                      <a:r>
                        <a:rPr b="1" lang="en" sz="1800">
                          <a:latin typeface="Inconsolata"/>
                          <a:ea typeface="Inconsolata"/>
                          <a:cs typeface="Inconsolata"/>
                          <a:sym typeface="Inconsolata"/>
                        </a:rPr>
                        <a:t>p</a:t>
                      </a:r>
                      <a:endParaRPr b="1" sz="1800">
                        <a:latin typeface="Inconsolata"/>
                        <a:ea typeface="Inconsolata"/>
                        <a:cs typeface="Inconsolata"/>
                        <a:sym typeface="Inconsolat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Paragraph of text.</a:t>
                      </a:r>
                      <a:endParaRPr>
                        <a:latin typeface="Proxima Nova"/>
                        <a:ea typeface="Proxima Nova"/>
                        <a:cs typeface="Proxima Nova"/>
                        <a:sym typeface="Proxima Nov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Inconsolata"/>
                          <a:ea typeface="Inconsolata"/>
                          <a:cs typeface="Inconsolata"/>
                          <a:sym typeface="Inconsolata"/>
                        </a:rPr>
                        <a:t>&lt;p&gt;This is a really cool site.&lt;/p&gt;</a:t>
                      </a:r>
                      <a:endParaRPr>
                        <a:latin typeface="Inconsolata"/>
                        <a:ea typeface="Inconsolata"/>
                        <a:cs typeface="Inconsolata"/>
                        <a:sym typeface="Inconsolata"/>
                      </a:endParaRPr>
                    </a:p>
                  </a:txBody>
                  <a:tcPr marT="91425" marB="91425" marR="91425" marL="91425">
                    <a:solidFill>
                      <a:srgbClr val="FFFFFF">
                        <a:alpha val="50770"/>
                      </a:srgbClr>
                    </a:solidFill>
                  </a:tcPr>
                </a:tc>
              </a:tr>
              <a:tr h="381000">
                <a:tc>
                  <a:txBody>
                    <a:bodyPr/>
                    <a:lstStyle/>
                    <a:p>
                      <a:pPr indent="0" lvl="0" marL="0" rtl="0" algn="l">
                        <a:spcBef>
                          <a:spcPts val="0"/>
                        </a:spcBef>
                        <a:spcAft>
                          <a:spcPts val="0"/>
                        </a:spcAft>
                        <a:buNone/>
                      </a:pPr>
                      <a:r>
                        <a:rPr b="1" lang="en" sz="1800">
                          <a:latin typeface="Inconsolata"/>
                          <a:ea typeface="Inconsolata"/>
                          <a:cs typeface="Inconsolata"/>
                          <a:sym typeface="Inconsolata"/>
                        </a:rPr>
                        <a:t>a</a:t>
                      </a:r>
                      <a:endParaRPr b="1" sz="1800">
                        <a:latin typeface="Inconsolata"/>
                        <a:ea typeface="Inconsolata"/>
                        <a:cs typeface="Inconsolata"/>
                        <a:sym typeface="Inconsolat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Anchor tag for links to other web addresses.</a:t>
                      </a:r>
                      <a:endParaRPr>
                        <a:latin typeface="Proxima Nova"/>
                        <a:ea typeface="Proxima Nova"/>
                        <a:cs typeface="Proxima Nova"/>
                        <a:sym typeface="Proxima Nov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Inconsolata"/>
                          <a:ea typeface="Inconsolata"/>
                          <a:cs typeface="Inconsolata"/>
                          <a:sym typeface="Inconsolata"/>
                        </a:rPr>
                        <a:t>&lt;a href=”google.com”&gt; Search for stuff &lt;/a&gt;</a:t>
                      </a:r>
                      <a:endParaRPr>
                        <a:latin typeface="Inconsolata"/>
                        <a:ea typeface="Inconsolata"/>
                        <a:cs typeface="Inconsolata"/>
                        <a:sym typeface="Inconsolata"/>
                      </a:endParaRPr>
                    </a:p>
                  </a:txBody>
                  <a:tcPr marT="91425" marB="91425" marR="91425" marL="91425">
                    <a:solidFill>
                      <a:srgbClr val="FFFFFF">
                        <a:alpha val="50770"/>
                      </a:srgbClr>
                    </a:solidFill>
                  </a:tcPr>
                </a:tc>
              </a:tr>
              <a:tr h="381000">
                <a:tc>
                  <a:txBody>
                    <a:bodyPr/>
                    <a:lstStyle/>
                    <a:p>
                      <a:pPr indent="0" lvl="0" marL="0" rtl="0" algn="l">
                        <a:spcBef>
                          <a:spcPts val="0"/>
                        </a:spcBef>
                        <a:spcAft>
                          <a:spcPts val="0"/>
                        </a:spcAft>
                        <a:buNone/>
                      </a:pPr>
                      <a:r>
                        <a:rPr b="1" lang="en" sz="1800">
                          <a:latin typeface="Inconsolata"/>
                          <a:ea typeface="Inconsolata"/>
                          <a:cs typeface="Inconsolata"/>
                          <a:sym typeface="Inconsolata"/>
                        </a:rPr>
                        <a:t>img</a:t>
                      </a:r>
                      <a:endParaRPr b="1" sz="1800">
                        <a:latin typeface="Inconsolata"/>
                        <a:ea typeface="Inconsolata"/>
                        <a:cs typeface="Inconsolata"/>
                        <a:sym typeface="Inconsolat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Images.</a:t>
                      </a:r>
                      <a:endParaRPr>
                        <a:latin typeface="Proxima Nova"/>
                        <a:ea typeface="Proxima Nova"/>
                        <a:cs typeface="Proxima Nova"/>
                        <a:sym typeface="Proxima Nova"/>
                      </a:endParaRPr>
                    </a:p>
                  </a:txBody>
                  <a:tcPr marT="91425" marB="91425" marR="91425" marL="91425">
                    <a:solidFill>
                      <a:srgbClr val="FFFFFF">
                        <a:alpha val="50770"/>
                      </a:srgbClr>
                    </a:solidFill>
                  </a:tcPr>
                </a:tc>
                <a:tc>
                  <a:txBody>
                    <a:bodyPr/>
                    <a:lstStyle/>
                    <a:p>
                      <a:pPr indent="0" lvl="0" marL="0" rtl="0" algn="l">
                        <a:spcBef>
                          <a:spcPts val="0"/>
                        </a:spcBef>
                        <a:spcAft>
                          <a:spcPts val="0"/>
                        </a:spcAft>
                        <a:buNone/>
                      </a:pPr>
                      <a:r>
                        <a:rPr lang="en">
                          <a:latin typeface="Inconsolata"/>
                          <a:ea typeface="Inconsolata"/>
                          <a:cs typeface="Inconsolata"/>
                          <a:sym typeface="Inconsolata"/>
                        </a:rPr>
                        <a:t>&lt;img src=”pic.jpg”&gt;</a:t>
                      </a:r>
                      <a:endParaRPr>
                        <a:latin typeface="Inconsolata"/>
                        <a:ea typeface="Inconsolata"/>
                        <a:cs typeface="Inconsolata"/>
                        <a:sym typeface="Inconsolata"/>
                      </a:endParaRPr>
                    </a:p>
                  </a:txBody>
                  <a:tcPr marT="91425" marB="91425" marR="91425" marL="91425">
                    <a:solidFill>
                      <a:srgbClr val="FFFFFF">
                        <a:alpha val="50770"/>
                      </a:srgbClr>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12" name="Google Shape;512;p5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a:t>Common HTML Tags: Lists</a:t>
            </a:r>
            <a:endParaRPr/>
          </a:p>
        </p:txBody>
      </p:sp>
      <p:graphicFrame>
        <p:nvGraphicFramePr>
          <p:cNvPr id="513" name="Google Shape;513;p53"/>
          <p:cNvGraphicFramePr/>
          <p:nvPr/>
        </p:nvGraphicFramePr>
        <p:xfrm>
          <a:off x="600913" y="1051650"/>
          <a:ext cx="3000000" cy="3000000"/>
        </p:xfrm>
        <a:graphic>
          <a:graphicData uri="http://schemas.openxmlformats.org/drawingml/2006/table">
            <a:tbl>
              <a:tblPr>
                <a:noFill/>
                <a:tableStyleId>{2AD0AD1E-4AA1-4FD8-BB01-E50C91403719}</a:tableStyleId>
              </a:tblPr>
              <a:tblGrid>
                <a:gridCol w="1947425"/>
                <a:gridCol w="2997375"/>
                <a:gridCol w="2997375"/>
              </a:tblGrid>
              <a:tr h="381000">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Element</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Description</a:t>
                      </a:r>
                      <a:endParaRPr b="1" sz="1800">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Example</a:t>
                      </a:r>
                      <a:endParaRPr b="1" sz="1800">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lt2"/>
                    </a:solidFill>
                  </a:tcPr>
                </a:tc>
              </a:tr>
              <a:tr h="656025">
                <a:tc>
                  <a:txBody>
                    <a:bodyPr/>
                    <a:lstStyle/>
                    <a:p>
                      <a:pPr indent="0" lvl="0" marL="0" rtl="0" algn="l">
                        <a:spcBef>
                          <a:spcPts val="0"/>
                        </a:spcBef>
                        <a:spcAft>
                          <a:spcPts val="0"/>
                        </a:spcAft>
                        <a:buNone/>
                      </a:pPr>
                      <a:r>
                        <a:rPr b="1" lang="en" sz="1800">
                          <a:latin typeface="Inconsolata"/>
                          <a:ea typeface="Inconsolata"/>
                          <a:cs typeface="Inconsolata"/>
                          <a:sym typeface="Inconsolata"/>
                        </a:rPr>
                        <a:t>li</a:t>
                      </a:r>
                      <a:endParaRPr b="1" sz="1800">
                        <a:latin typeface="Inconsolata"/>
                        <a:ea typeface="Inconsolata"/>
                        <a:cs typeface="Inconsolata"/>
                        <a:sym typeface="Inconsolata"/>
                      </a:endParaRPr>
                    </a:p>
                  </a:txBody>
                  <a:tcPr marT="91425" marB="91425" marR="91425" marL="91425">
                    <a:lnR cap="flat" cmpd="sng" w="9525">
                      <a:solidFill>
                        <a:srgbClr val="9E9E9E"/>
                      </a:solidFill>
                      <a:prstDash val="solid"/>
                      <a:round/>
                      <a:headEnd len="sm" w="sm" type="none"/>
                      <a:tailEnd len="sm" w="sm" type="none"/>
                    </a:lnR>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List Item</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0770"/>
                      </a:srgbClr>
                    </a:solidFill>
                  </a:tcPr>
                </a:tc>
                <a:tc rowSpan="2">
                  <a:txBody>
                    <a:bodyPr/>
                    <a:lstStyle/>
                    <a:p>
                      <a:pPr indent="0" lvl="0" marL="0" rtl="0" algn="l">
                        <a:spcBef>
                          <a:spcPts val="0"/>
                        </a:spcBef>
                        <a:spcAft>
                          <a:spcPts val="0"/>
                        </a:spcAft>
                        <a:buNone/>
                      </a:pPr>
                      <a:r>
                        <a:rPr lang="en">
                          <a:latin typeface="Inconsolata"/>
                          <a:ea typeface="Inconsolata"/>
                          <a:cs typeface="Inconsolata"/>
                          <a:sym typeface="Inconsolata"/>
                        </a:rPr>
                        <a:t>&lt;ul&gt;</a:t>
                      </a:r>
                      <a:endParaRPr>
                        <a:latin typeface="Inconsolata"/>
                        <a:ea typeface="Inconsolata"/>
                        <a:cs typeface="Inconsolata"/>
                        <a:sym typeface="Inconsolata"/>
                      </a:endParaRPr>
                    </a:p>
                    <a:p>
                      <a:pPr indent="0" lvl="0" marL="0" rtl="0" algn="l">
                        <a:spcBef>
                          <a:spcPts val="0"/>
                        </a:spcBef>
                        <a:spcAft>
                          <a:spcPts val="0"/>
                        </a:spcAft>
                        <a:buNone/>
                      </a:pPr>
                      <a:r>
                        <a:rPr lang="en">
                          <a:solidFill>
                            <a:schemeClr val="dk1"/>
                          </a:solidFill>
                          <a:latin typeface="Inconsolata"/>
                          <a:ea typeface="Inconsolata"/>
                          <a:cs typeface="Inconsolata"/>
                          <a:sym typeface="Inconsolata"/>
                        </a:rPr>
                        <a:t>  &lt;li&gt;Monday&lt;/li&gt;</a:t>
                      </a:r>
                      <a:endParaRPr>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a:solidFill>
                            <a:schemeClr val="dk1"/>
                          </a:solidFill>
                          <a:latin typeface="Inconsolata"/>
                          <a:ea typeface="Inconsolata"/>
                          <a:cs typeface="Inconsolata"/>
                          <a:sym typeface="Inconsolata"/>
                        </a:rPr>
                        <a:t>  &lt;li&gt;Tuesday&lt;/li&gt;</a:t>
                      </a:r>
                      <a:endParaRPr>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a:solidFill>
                            <a:schemeClr val="dk1"/>
                          </a:solidFill>
                          <a:latin typeface="Inconsolata"/>
                          <a:ea typeface="Inconsolata"/>
                          <a:cs typeface="Inconsolata"/>
                          <a:sym typeface="Inconsolata"/>
                        </a:rPr>
                        <a:t>  &lt;li&gt;Wednesday&lt;/li&gt;</a:t>
                      </a:r>
                      <a:endParaRPr>
                        <a:latin typeface="Inconsolata"/>
                        <a:ea typeface="Inconsolata"/>
                        <a:cs typeface="Inconsolata"/>
                        <a:sym typeface="Inconsolata"/>
                      </a:endParaRPr>
                    </a:p>
                    <a:p>
                      <a:pPr indent="0" lvl="0" marL="0" rtl="0" algn="l">
                        <a:spcBef>
                          <a:spcPts val="0"/>
                        </a:spcBef>
                        <a:spcAft>
                          <a:spcPts val="0"/>
                        </a:spcAft>
                        <a:buNone/>
                      </a:pPr>
                      <a:r>
                        <a:rPr lang="en">
                          <a:solidFill>
                            <a:schemeClr val="dk1"/>
                          </a:solidFill>
                          <a:latin typeface="Inconsolata"/>
                          <a:ea typeface="Inconsolata"/>
                          <a:cs typeface="Inconsolata"/>
                          <a:sym typeface="Inconsolata"/>
                        </a:rPr>
                        <a:t>&lt;/ul&gt;</a:t>
                      </a:r>
                      <a:endParaRPr>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0770"/>
                      </a:srgbClr>
                    </a:solidFill>
                  </a:tcPr>
                </a:tc>
              </a:tr>
              <a:tr h="656025">
                <a:tc>
                  <a:txBody>
                    <a:bodyPr/>
                    <a:lstStyle/>
                    <a:p>
                      <a:pPr indent="0" lvl="0" marL="0" rtl="0" algn="l">
                        <a:spcBef>
                          <a:spcPts val="0"/>
                        </a:spcBef>
                        <a:spcAft>
                          <a:spcPts val="0"/>
                        </a:spcAft>
                        <a:buNone/>
                      </a:pPr>
                      <a:r>
                        <a:rPr b="1" lang="en" sz="1800">
                          <a:latin typeface="Inconsolata"/>
                          <a:ea typeface="Inconsolata"/>
                          <a:cs typeface="Inconsolata"/>
                          <a:sym typeface="Inconsolata"/>
                        </a:rPr>
                        <a:t>ul</a:t>
                      </a:r>
                      <a:endParaRPr b="1" sz="1800">
                        <a:latin typeface="Inconsolata"/>
                        <a:ea typeface="Inconsolata"/>
                        <a:cs typeface="Inconsolata"/>
                        <a:sym typeface="Inconsolata"/>
                      </a:endParaRPr>
                    </a:p>
                  </a:txBody>
                  <a:tcPr marT="91425" marB="91425" marR="91425" marL="91425">
                    <a:lnR cap="flat" cmpd="sng" w="9525">
                      <a:solidFill>
                        <a:srgbClr val="9E9E9E"/>
                      </a:solidFill>
                      <a:prstDash val="solid"/>
                      <a:round/>
                      <a:headEnd len="sm" w="sm" type="none"/>
                      <a:tailEnd len="sm" w="sm" type="none"/>
                    </a:lnR>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Unordered List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0770"/>
                      </a:srgbClr>
                    </a:solidFill>
                  </a:tcPr>
                </a:tc>
                <a:tc vMerge="1"/>
              </a:tr>
              <a:tr h="804675">
                <a:tc>
                  <a:txBody>
                    <a:bodyPr/>
                    <a:lstStyle/>
                    <a:p>
                      <a:pPr indent="0" lvl="0" marL="0" rtl="0" algn="l">
                        <a:spcBef>
                          <a:spcPts val="0"/>
                        </a:spcBef>
                        <a:spcAft>
                          <a:spcPts val="0"/>
                        </a:spcAft>
                        <a:buNone/>
                      </a:pPr>
                      <a:r>
                        <a:rPr b="1" lang="en" sz="1800">
                          <a:latin typeface="Inconsolata"/>
                          <a:ea typeface="Inconsolata"/>
                          <a:cs typeface="Inconsolata"/>
                          <a:sym typeface="Inconsolata"/>
                        </a:rPr>
                        <a:t>ol</a:t>
                      </a:r>
                      <a:endParaRPr b="1" sz="1800">
                        <a:latin typeface="Inconsolata"/>
                        <a:ea typeface="Inconsolata"/>
                        <a:cs typeface="Inconsolata"/>
                        <a:sym typeface="Inconsolata"/>
                      </a:endParaRPr>
                    </a:p>
                  </a:txBody>
                  <a:tcPr marT="91425" marB="91425" marR="91425" marL="91425">
                    <a:lnR cap="flat" cmpd="sng" w="9525">
                      <a:solidFill>
                        <a:srgbClr val="9E9E9E"/>
                      </a:solidFill>
                      <a:prstDash val="solid"/>
                      <a:round/>
                      <a:headEnd len="sm" w="sm" type="none"/>
                      <a:tailEnd len="sm" w="sm" type="none"/>
                    </a:lnR>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Ordered List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0770"/>
                      </a:srgbClr>
                    </a:solidFill>
                  </a:tcPr>
                </a:tc>
                <a:tc>
                  <a:txBody>
                    <a:bodyPr/>
                    <a:lstStyle/>
                    <a:p>
                      <a:pPr indent="0" lvl="0" marL="0" rtl="0" algn="l">
                        <a:spcBef>
                          <a:spcPts val="0"/>
                        </a:spcBef>
                        <a:spcAft>
                          <a:spcPts val="0"/>
                        </a:spcAft>
                        <a:buNone/>
                      </a:pPr>
                      <a:r>
                        <a:rPr lang="en">
                          <a:latin typeface="Inconsolata"/>
                          <a:ea typeface="Inconsolata"/>
                          <a:cs typeface="Inconsolata"/>
                          <a:sym typeface="Inconsolata"/>
                        </a:rPr>
                        <a:t>&lt;ol&gt;</a:t>
                      </a:r>
                      <a:endParaRPr>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  &lt;li&gt;Monday&lt;/li&gt;</a:t>
                      </a:r>
                      <a:endParaRPr>
                        <a:solidFill>
                          <a:schemeClr val="dk1"/>
                        </a:solidFill>
                        <a:latin typeface="Inconsolata"/>
                        <a:ea typeface="Inconsolata"/>
                        <a:cs typeface="Inconsolata"/>
                        <a:sym typeface="Inconsolata"/>
                      </a:endParaRPr>
                    </a:p>
                    <a:p>
                      <a:pPr indent="0" lvl="0" marL="0" rtl="0" algn="l">
                        <a:spcBef>
                          <a:spcPts val="0"/>
                        </a:spcBef>
                        <a:spcAft>
                          <a:spcPts val="0"/>
                        </a:spcAft>
                        <a:buClr>
                          <a:schemeClr val="dk1"/>
                        </a:buClr>
                        <a:buSzPts val="1100"/>
                        <a:buFont typeface="Arial"/>
                        <a:buNone/>
                      </a:pPr>
                      <a:r>
                        <a:rPr lang="en">
                          <a:solidFill>
                            <a:schemeClr val="dk1"/>
                          </a:solidFill>
                          <a:latin typeface="Inconsolata"/>
                          <a:ea typeface="Inconsolata"/>
                          <a:cs typeface="Inconsolata"/>
                          <a:sym typeface="Inconsolata"/>
                        </a:rPr>
                        <a:t>  &lt;li&gt;Tuesday&lt;/li&gt;</a:t>
                      </a:r>
                      <a:endParaRPr>
                        <a:solidFill>
                          <a:schemeClr val="dk1"/>
                        </a:solidFill>
                        <a:latin typeface="Inconsolata"/>
                        <a:ea typeface="Inconsolata"/>
                        <a:cs typeface="Inconsolata"/>
                        <a:sym typeface="Inconsolata"/>
                      </a:endParaRPr>
                    </a:p>
                    <a:p>
                      <a:pPr indent="0" lvl="0" marL="0" rtl="0" algn="l">
                        <a:spcBef>
                          <a:spcPts val="0"/>
                        </a:spcBef>
                        <a:spcAft>
                          <a:spcPts val="0"/>
                        </a:spcAft>
                        <a:buNone/>
                      </a:pPr>
                      <a:r>
                        <a:rPr lang="en">
                          <a:solidFill>
                            <a:schemeClr val="dk1"/>
                          </a:solidFill>
                          <a:latin typeface="Inconsolata"/>
                          <a:ea typeface="Inconsolata"/>
                          <a:cs typeface="Inconsolata"/>
                          <a:sym typeface="Inconsolata"/>
                        </a:rPr>
                        <a:t>  &lt;li&gt;Wednesday&lt;/li&gt;</a:t>
                      </a:r>
                      <a:endParaRPr>
                        <a:latin typeface="Inconsolata"/>
                        <a:ea typeface="Inconsolata"/>
                        <a:cs typeface="Inconsolata"/>
                        <a:sym typeface="Inconsolata"/>
                      </a:endParaRPr>
                    </a:p>
                    <a:p>
                      <a:pPr indent="0" lvl="0" marL="0" rtl="0" algn="l">
                        <a:spcBef>
                          <a:spcPts val="0"/>
                        </a:spcBef>
                        <a:spcAft>
                          <a:spcPts val="0"/>
                        </a:spcAft>
                        <a:buNone/>
                      </a:pPr>
                      <a:r>
                        <a:rPr lang="en">
                          <a:latin typeface="Inconsolata"/>
                          <a:ea typeface="Inconsolata"/>
                          <a:cs typeface="Inconsolata"/>
                          <a:sym typeface="Inconsolata"/>
                        </a:rPr>
                        <a:t>&lt;/ol&gt;</a:t>
                      </a:r>
                      <a:endParaRPr>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0770"/>
                      </a:srgbClr>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19" name="Google Shape;519;p5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Tags in the Document Head</a:t>
            </a:r>
            <a:endParaRPr/>
          </a:p>
          <a:p>
            <a:pPr indent="0" lvl="0" marL="0" rtl="0" algn="l">
              <a:spcBef>
                <a:spcPts val="0"/>
              </a:spcBef>
              <a:spcAft>
                <a:spcPts val="0"/>
              </a:spcAft>
              <a:buNone/>
            </a:pPr>
            <a:r>
              <a:t/>
            </a:r>
            <a:endParaRPr/>
          </a:p>
        </p:txBody>
      </p:sp>
      <p:graphicFrame>
        <p:nvGraphicFramePr>
          <p:cNvPr id="520" name="Google Shape;520;p54"/>
          <p:cNvGraphicFramePr/>
          <p:nvPr/>
        </p:nvGraphicFramePr>
        <p:xfrm>
          <a:off x="600913" y="1051650"/>
          <a:ext cx="3000000" cy="3000000"/>
        </p:xfrm>
        <a:graphic>
          <a:graphicData uri="http://schemas.openxmlformats.org/drawingml/2006/table">
            <a:tbl>
              <a:tblPr>
                <a:noFill/>
                <a:tableStyleId>{2AD0AD1E-4AA1-4FD8-BB01-E50C91403719}</a:tableStyleId>
              </a:tblPr>
              <a:tblGrid>
                <a:gridCol w="1947425"/>
                <a:gridCol w="2997375"/>
                <a:gridCol w="2997375"/>
              </a:tblGrid>
              <a:tr h="381000">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Element</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Description</a:t>
                      </a:r>
                      <a:endParaRPr b="1" sz="1800">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800">
                          <a:solidFill>
                            <a:srgbClr val="FFFFFF"/>
                          </a:solidFill>
                          <a:latin typeface="Proxima Nova"/>
                          <a:ea typeface="Proxima Nova"/>
                          <a:cs typeface="Proxima Nova"/>
                          <a:sym typeface="Proxima Nova"/>
                        </a:rPr>
                        <a:t>Example</a:t>
                      </a:r>
                      <a:endParaRPr b="1" sz="1800">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chemeClr val="lt2"/>
                    </a:solidFill>
                  </a:tcPr>
                </a:tc>
              </a:tr>
              <a:tr h="1051400">
                <a:tc>
                  <a:txBody>
                    <a:bodyPr/>
                    <a:lstStyle/>
                    <a:p>
                      <a:pPr indent="0" lvl="0" marL="0" rtl="0" algn="l">
                        <a:spcBef>
                          <a:spcPts val="0"/>
                        </a:spcBef>
                        <a:spcAft>
                          <a:spcPts val="0"/>
                        </a:spcAft>
                        <a:buNone/>
                      </a:pPr>
                      <a:r>
                        <a:rPr b="1" lang="en" sz="1800">
                          <a:latin typeface="Inconsolata"/>
                          <a:ea typeface="Inconsolata"/>
                          <a:cs typeface="Inconsolata"/>
                          <a:sym typeface="Inconsolata"/>
                        </a:rPr>
                        <a:t>link</a:t>
                      </a:r>
                      <a:endParaRPr b="1" sz="1800">
                        <a:latin typeface="Inconsolata"/>
                        <a:ea typeface="Inconsolata"/>
                        <a:cs typeface="Inconsolata"/>
                        <a:sym typeface="Inconsolata"/>
                      </a:endParaRPr>
                    </a:p>
                  </a:txBody>
                  <a:tcPr marT="91425" marB="91425" marR="91425" marL="91425">
                    <a:lnR cap="flat" cmpd="sng" w="9525">
                      <a:solidFill>
                        <a:srgbClr val="9E9E9E"/>
                      </a:solidFill>
                      <a:prstDash val="solid"/>
                      <a:round/>
                      <a:headEnd len="sm" w="sm" type="none"/>
                      <a:tailEnd len="sm" w="sm" type="none"/>
                    </a:lnR>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Links a CSS style sheet.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0770"/>
                      </a:srgbClr>
                    </a:solidFill>
                  </a:tcPr>
                </a:tc>
                <a:tc>
                  <a:txBody>
                    <a:bodyPr/>
                    <a:lstStyle/>
                    <a:p>
                      <a:pPr indent="0" lvl="0" marL="0" rtl="0" algn="l">
                        <a:spcBef>
                          <a:spcPts val="0"/>
                        </a:spcBef>
                        <a:spcAft>
                          <a:spcPts val="0"/>
                        </a:spcAft>
                        <a:buNone/>
                      </a:pPr>
                      <a:r>
                        <a:rPr lang="en">
                          <a:latin typeface="Inconsolata"/>
                          <a:ea typeface="Inconsolata"/>
                          <a:cs typeface="Inconsolata"/>
                          <a:sym typeface="Inconsolata"/>
                        </a:rPr>
                        <a:t>&lt;link href=”css/style.css”&gt;</a:t>
                      </a:r>
                      <a:endParaRPr>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0770"/>
                      </a:srgbClr>
                    </a:solidFill>
                  </a:tcPr>
                </a:tc>
              </a:tr>
              <a:tr h="1051400">
                <a:tc>
                  <a:txBody>
                    <a:bodyPr/>
                    <a:lstStyle/>
                    <a:p>
                      <a:pPr indent="0" lvl="0" marL="0" rtl="0" algn="l">
                        <a:spcBef>
                          <a:spcPts val="0"/>
                        </a:spcBef>
                        <a:spcAft>
                          <a:spcPts val="0"/>
                        </a:spcAft>
                        <a:buNone/>
                      </a:pPr>
                      <a:r>
                        <a:rPr b="1" lang="en" sz="1800">
                          <a:latin typeface="Inconsolata"/>
                          <a:ea typeface="Inconsolata"/>
                          <a:cs typeface="Inconsolata"/>
                          <a:sym typeface="Inconsolata"/>
                        </a:rPr>
                        <a:t>title</a:t>
                      </a:r>
                      <a:endParaRPr b="1" sz="1800">
                        <a:latin typeface="Inconsolata"/>
                        <a:ea typeface="Inconsolata"/>
                        <a:cs typeface="Inconsolata"/>
                        <a:sym typeface="Inconsolata"/>
                      </a:endParaRPr>
                    </a:p>
                  </a:txBody>
                  <a:tcPr marT="91425" marB="91425" marR="91425" marL="91425">
                    <a:lnR cap="flat" cmpd="sng" w="9525">
                      <a:solidFill>
                        <a:srgbClr val="9E9E9E"/>
                      </a:solidFill>
                      <a:prstDash val="solid"/>
                      <a:round/>
                      <a:headEnd len="sm" w="sm" type="none"/>
                      <a:tailEnd len="sm" w="sm" type="none"/>
                    </a:lnR>
                    <a:solidFill>
                      <a:srgbClr val="FFFFFF">
                        <a:alpha val="50770"/>
                      </a:srgbClr>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Website title that shows up in the browser tab.</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0770"/>
                      </a:srgbClr>
                    </a:solidFill>
                  </a:tcPr>
                </a:tc>
                <a:tc>
                  <a:txBody>
                    <a:bodyPr/>
                    <a:lstStyle/>
                    <a:p>
                      <a:pPr indent="0" lvl="0" marL="0" rtl="0" algn="l">
                        <a:spcBef>
                          <a:spcPts val="0"/>
                        </a:spcBef>
                        <a:spcAft>
                          <a:spcPts val="0"/>
                        </a:spcAft>
                        <a:buNone/>
                      </a:pPr>
                      <a:r>
                        <a:rPr lang="en">
                          <a:latin typeface="Inconsolata"/>
                          <a:ea typeface="Inconsolata"/>
                          <a:cs typeface="Inconsolata"/>
                          <a:sym typeface="Inconsolata"/>
                        </a:rPr>
                        <a:t>&lt;title&gt;My website&lt;/title&gt;</a:t>
                      </a:r>
                      <a:endParaRPr>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alpha val="50770"/>
                      </a:srgbClr>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Visualize Your HTML Tags as a Tree</a:t>
            </a:r>
            <a:endParaRPr/>
          </a:p>
        </p:txBody>
      </p:sp>
      <p:sp>
        <p:nvSpPr>
          <p:cNvPr id="526" name="Google Shape;526;p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527" name="Google Shape;527;p55"/>
          <p:cNvPicPr preferRelativeResize="0"/>
          <p:nvPr/>
        </p:nvPicPr>
        <p:blipFill>
          <a:blip r:embed="rId3">
            <a:alphaModFix/>
          </a:blip>
          <a:stretch>
            <a:fillRect/>
          </a:stretch>
        </p:blipFill>
        <p:spPr>
          <a:xfrm>
            <a:off x="3125451" y="1166974"/>
            <a:ext cx="2893101" cy="3182424"/>
          </a:xfrm>
          <a:prstGeom prst="rect">
            <a:avLst/>
          </a:prstGeom>
          <a:noFill/>
          <a:ln>
            <a:noFill/>
          </a:ln>
        </p:spPr>
      </p:pic>
      <p:sp>
        <p:nvSpPr>
          <p:cNvPr id="528" name="Google Shape;528;p5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cxnSp>
        <p:nvCxnSpPr>
          <p:cNvPr id="533" name="Google Shape;533;p56"/>
          <p:cNvCxnSpPr>
            <a:stCxn id="534" idx="2"/>
            <a:endCxn id="535" idx="0"/>
          </p:cNvCxnSpPr>
          <p:nvPr/>
        </p:nvCxnSpPr>
        <p:spPr>
          <a:xfrm flipH="1">
            <a:off x="3328200" y="1777000"/>
            <a:ext cx="1243800" cy="509700"/>
          </a:xfrm>
          <a:prstGeom prst="straightConnector1">
            <a:avLst/>
          </a:prstGeom>
          <a:noFill/>
          <a:ln cap="flat" cmpd="sng" w="19050">
            <a:solidFill>
              <a:srgbClr val="B7B7B7"/>
            </a:solidFill>
            <a:prstDash val="solid"/>
            <a:round/>
            <a:headEnd len="med" w="med" type="none"/>
            <a:tailEnd len="med" w="med" type="triangle"/>
          </a:ln>
        </p:spPr>
      </p:cxnSp>
      <p:sp>
        <p:nvSpPr>
          <p:cNvPr id="536" name="Google Shape;536;p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37" name="Google Shape;537;p5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Elements Can Have Parents, Children, &amp; Siblings</a:t>
            </a:r>
            <a:endParaRPr/>
          </a:p>
        </p:txBody>
      </p:sp>
      <p:sp>
        <p:nvSpPr>
          <p:cNvPr id="538" name="Google Shape;538;p56"/>
          <p:cNvSpPr/>
          <p:nvPr/>
        </p:nvSpPr>
        <p:spPr>
          <a:xfrm>
            <a:off x="4015800" y="3366495"/>
            <a:ext cx="1112400" cy="559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Inconsolata"/>
                <a:ea typeface="Inconsolata"/>
                <a:cs typeface="Inconsolata"/>
                <a:sym typeface="Inconsolata"/>
              </a:rPr>
              <a:t>&lt;li&gt;</a:t>
            </a:r>
            <a:endParaRPr b="1" sz="1800">
              <a:solidFill>
                <a:srgbClr val="FFFFFF"/>
              </a:solidFill>
              <a:latin typeface="Inconsolata"/>
              <a:ea typeface="Inconsolata"/>
              <a:cs typeface="Inconsolata"/>
              <a:sym typeface="Inconsolata"/>
            </a:endParaRPr>
          </a:p>
        </p:txBody>
      </p:sp>
      <p:sp>
        <p:nvSpPr>
          <p:cNvPr id="539" name="Google Shape;539;p56"/>
          <p:cNvSpPr/>
          <p:nvPr/>
        </p:nvSpPr>
        <p:spPr>
          <a:xfrm>
            <a:off x="5259550" y="3366495"/>
            <a:ext cx="1112400" cy="559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Inconsolata"/>
                <a:ea typeface="Inconsolata"/>
                <a:cs typeface="Inconsolata"/>
                <a:sym typeface="Inconsolata"/>
              </a:rPr>
              <a:t>&lt;li&gt;</a:t>
            </a:r>
            <a:endParaRPr b="1" sz="1800">
              <a:solidFill>
                <a:srgbClr val="FFFFFF"/>
              </a:solidFill>
              <a:latin typeface="Inconsolata"/>
              <a:ea typeface="Inconsolata"/>
              <a:cs typeface="Inconsolata"/>
              <a:sym typeface="Inconsolata"/>
            </a:endParaRPr>
          </a:p>
        </p:txBody>
      </p:sp>
      <p:sp>
        <p:nvSpPr>
          <p:cNvPr id="540" name="Google Shape;540;p56"/>
          <p:cNvSpPr/>
          <p:nvPr/>
        </p:nvSpPr>
        <p:spPr>
          <a:xfrm>
            <a:off x="6503300" y="3366495"/>
            <a:ext cx="1112400" cy="559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Inconsolata"/>
                <a:ea typeface="Inconsolata"/>
                <a:cs typeface="Inconsolata"/>
                <a:sym typeface="Inconsolata"/>
              </a:rPr>
              <a:t>&lt;li&gt;</a:t>
            </a:r>
            <a:endParaRPr b="1" sz="1800">
              <a:solidFill>
                <a:srgbClr val="FFFFFF"/>
              </a:solidFill>
              <a:latin typeface="Inconsolata"/>
              <a:ea typeface="Inconsolata"/>
              <a:cs typeface="Inconsolata"/>
              <a:sym typeface="Inconsolata"/>
            </a:endParaRPr>
          </a:p>
        </p:txBody>
      </p:sp>
      <p:cxnSp>
        <p:nvCxnSpPr>
          <p:cNvPr id="541" name="Google Shape;541;p56"/>
          <p:cNvCxnSpPr/>
          <p:nvPr/>
        </p:nvCxnSpPr>
        <p:spPr>
          <a:xfrm>
            <a:off x="4572000" y="1777216"/>
            <a:ext cx="1243800" cy="509400"/>
          </a:xfrm>
          <a:prstGeom prst="straightConnector1">
            <a:avLst/>
          </a:prstGeom>
          <a:noFill/>
          <a:ln cap="flat" cmpd="sng" w="19050">
            <a:solidFill>
              <a:srgbClr val="B7B7B7"/>
            </a:solidFill>
            <a:prstDash val="solid"/>
            <a:round/>
            <a:headEnd len="med" w="med" type="none"/>
            <a:tailEnd len="med" w="med" type="triangle"/>
          </a:ln>
        </p:spPr>
      </p:cxnSp>
      <p:cxnSp>
        <p:nvCxnSpPr>
          <p:cNvPr id="542" name="Google Shape;542;p56"/>
          <p:cNvCxnSpPr>
            <a:stCxn id="543" idx="2"/>
            <a:endCxn id="538" idx="0"/>
          </p:cNvCxnSpPr>
          <p:nvPr/>
        </p:nvCxnSpPr>
        <p:spPr>
          <a:xfrm flipH="1">
            <a:off x="4571950" y="2845882"/>
            <a:ext cx="1243800" cy="520500"/>
          </a:xfrm>
          <a:prstGeom prst="straightConnector1">
            <a:avLst/>
          </a:prstGeom>
          <a:noFill/>
          <a:ln cap="flat" cmpd="sng" w="19050">
            <a:solidFill>
              <a:srgbClr val="B7B7B7"/>
            </a:solidFill>
            <a:prstDash val="solid"/>
            <a:round/>
            <a:headEnd len="med" w="med" type="none"/>
            <a:tailEnd len="med" w="med" type="triangle"/>
          </a:ln>
        </p:spPr>
      </p:cxnSp>
      <p:cxnSp>
        <p:nvCxnSpPr>
          <p:cNvPr id="544" name="Google Shape;544;p56"/>
          <p:cNvCxnSpPr>
            <a:stCxn id="543" idx="2"/>
            <a:endCxn id="539" idx="0"/>
          </p:cNvCxnSpPr>
          <p:nvPr/>
        </p:nvCxnSpPr>
        <p:spPr>
          <a:xfrm>
            <a:off x="5815750" y="2845882"/>
            <a:ext cx="0" cy="520500"/>
          </a:xfrm>
          <a:prstGeom prst="straightConnector1">
            <a:avLst/>
          </a:prstGeom>
          <a:noFill/>
          <a:ln cap="flat" cmpd="sng" w="19050">
            <a:solidFill>
              <a:srgbClr val="B7B7B7"/>
            </a:solidFill>
            <a:prstDash val="solid"/>
            <a:round/>
            <a:headEnd len="med" w="med" type="none"/>
            <a:tailEnd len="med" w="med" type="triangle"/>
          </a:ln>
        </p:spPr>
      </p:cxnSp>
      <p:cxnSp>
        <p:nvCxnSpPr>
          <p:cNvPr id="545" name="Google Shape;545;p56"/>
          <p:cNvCxnSpPr>
            <a:stCxn id="543" idx="2"/>
            <a:endCxn id="540" idx="0"/>
          </p:cNvCxnSpPr>
          <p:nvPr/>
        </p:nvCxnSpPr>
        <p:spPr>
          <a:xfrm>
            <a:off x="5815750" y="2845882"/>
            <a:ext cx="1243800" cy="520500"/>
          </a:xfrm>
          <a:prstGeom prst="straightConnector1">
            <a:avLst/>
          </a:prstGeom>
          <a:noFill/>
          <a:ln cap="flat" cmpd="sng" w="19050">
            <a:solidFill>
              <a:srgbClr val="B7B7B7"/>
            </a:solidFill>
            <a:prstDash val="solid"/>
            <a:round/>
            <a:headEnd len="med" w="med" type="none"/>
            <a:tailEnd len="med" w="med" type="triangle"/>
          </a:ln>
        </p:spPr>
      </p:cxnSp>
      <p:sp>
        <p:nvSpPr>
          <p:cNvPr id="534" name="Google Shape;534;p56"/>
          <p:cNvSpPr/>
          <p:nvPr/>
        </p:nvSpPr>
        <p:spPr>
          <a:xfrm>
            <a:off x="3471150" y="1217800"/>
            <a:ext cx="2201700" cy="559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Inconsolata"/>
                <a:ea typeface="Inconsolata"/>
                <a:cs typeface="Inconsolata"/>
                <a:sym typeface="Inconsolata"/>
              </a:rPr>
              <a:t>&lt;body&gt;</a:t>
            </a:r>
            <a:endParaRPr b="1" sz="1800">
              <a:latin typeface="Inconsolata"/>
              <a:ea typeface="Inconsolata"/>
              <a:cs typeface="Inconsolata"/>
              <a:sym typeface="Inconsolata"/>
            </a:endParaRPr>
          </a:p>
        </p:txBody>
      </p:sp>
      <p:sp>
        <p:nvSpPr>
          <p:cNvPr id="535" name="Google Shape;535;p56"/>
          <p:cNvSpPr/>
          <p:nvPr/>
        </p:nvSpPr>
        <p:spPr>
          <a:xfrm>
            <a:off x="2227400" y="2286682"/>
            <a:ext cx="2201700" cy="55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Inconsolata"/>
                <a:ea typeface="Inconsolata"/>
                <a:cs typeface="Inconsolata"/>
                <a:sym typeface="Inconsolata"/>
              </a:rPr>
              <a:t>&lt;h1&gt;</a:t>
            </a:r>
            <a:endParaRPr b="1" sz="1800">
              <a:latin typeface="Inconsolata"/>
              <a:ea typeface="Inconsolata"/>
              <a:cs typeface="Inconsolata"/>
              <a:sym typeface="Inconsolata"/>
            </a:endParaRPr>
          </a:p>
        </p:txBody>
      </p:sp>
      <p:sp>
        <p:nvSpPr>
          <p:cNvPr id="543" name="Google Shape;543;p56"/>
          <p:cNvSpPr/>
          <p:nvPr/>
        </p:nvSpPr>
        <p:spPr>
          <a:xfrm>
            <a:off x="4714900" y="2286682"/>
            <a:ext cx="2201700" cy="559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Inconsolata"/>
                <a:ea typeface="Inconsolata"/>
                <a:cs typeface="Inconsolata"/>
                <a:sym typeface="Inconsolata"/>
              </a:rPr>
              <a:t>&lt;ul&gt;</a:t>
            </a:r>
            <a:endParaRPr b="1" sz="1800">
              <a:latin typeface="Inconsolata"/>
              <a:ea typeface="Inconsolata"/>
              <a:cs typeface="Inconsolata"/>
              <a:sym typeface="Inconsolata"/>
            </a:endParaRPr>
          </a:p>
        </p:txBody>
      </p:sp>
      <p:sp>
        <p:nvSpPr>
          <p:cNvPr id="546" name="Google Shape;546;p5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of the Trade: CodePen</a:t>
            </a:r>
            <a:endParaRPr/>
          </a:p>
        </p:txBody>
      </p:sp>
      <p:sp>
        <p:nvSpPr>
          <p:cNvPr id="552" name="Google Shape;552;p5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553" name="Google Shape;553;p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54" name="Google Shape;554;p5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you'll probably want code editor software </a:t>
            </a:r>
            <a:r>
              <a:rPr lang="en">
                <a:solidFill>
                  <a:schemeClr val="dk1"/>
                </a:solidFill>
              </a:rPr>
              <a:t>such as VS Code and Atom</a:t>
            </a:r>
            <a:r>
              <a:rPr lang="en"/>
              <a:t> to continue your learning, the easiest way to get started on front-end coding is with an online code editor </a:t>
            </a:r>
            <a:r>
              <a:rPr lang="en"/>
              <a:t>like</a:t>
            </a:r>
            <a:r>
              <a:rPr lang="en"/>
              <a:t> </a:t>
            </a:r>
            <a:r>
              <a:rPr lang="en" u="sng">
                <a:solidFill>
                  <a:schemeClr val="hlink"/>
                </a:solidFill>
                <a:hlinkClick r:id="rId3"/>
              </a:rPr>
              <a:t>CodePen</a:t>
            </a:r>
            <a:r>
              <a:rPr lang="en"/>
              <a:t>.</a:t>
            </a:r>
            <a:endParaRPr/>
          </a:p>
          <a:p>
            <a:pPr indent="0" lvl="0" marL="0" rtl="0" algn="l">
              <a:spcBef>
                <a:spcPts val="1600"/>
              </a:spcBef>
              <a:spcAft>
                <a:spcPts val="1600"/>
              </a:spcAft>
              <a:buNone/>
            </a:pPr>
            <a:r>
              <a:rPr lang="en"/>
              <a:t>CodePen gives you space</a:t>
            </a:r>
            <a:r>
              <a:rPr lang="en">
                <a:solidFill>
                  <a:schemeClr val="dk1"/>
                </a:solidFill>
              </a:rPr>
              <a:t> to work with</a:t>
            </a:r>
            <a:r>
              <a:rPr lang="en"/>
              <a:t> HTML, CSS, and JavaScript and connects them behind the scenes for you. We'll work with CodePen for examples and challenges today, then you can use the code editor of your choice once you feel comfortable enough with the concepts.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60" name="Google Shape;560;p5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Recreate This Slide in HTML</a:t>
            </a:r>
            <a:endParaRPr/>
          </a:p>
        </p:txBody>
      </p:sp>
      <p:sp>
        <p:nvSpPr>
          <p:cNvPr id="561" name="Google Shape;561;p58"/>
          <p:cNvSpPr txBox="1"/>
          <p:nvPr>
            <p:ph idx="1" type="body"/>
          </p:nvPr>
        </p:nvSpPr>
        <p:spPr>
          <a:xfrm>
            <a:off x="457200" y="11028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Hypertext Markup Challenge</a:t>
            </a:r>
            <a:endParaRPr b="1"/>
          </a:p>
          <a:p>
            <a:pPr indent="0" lvl="0" marL="0" rtl="0" algn="l">
              <a:spcBef>
                <a:spcPts val="1600"/>
              </a:spcBef>
              <a:spcAft>
                <a:spcPts val="0"/>
              </a:spcAft>
              <a:buNone/>
            </a:pPr>
            <a:r>
              <a:rPr lang="en"/>
              <a:t>Using the following HTML tags, recreate the contents of this slide, not including the teal title portion. Tags you should use include:</a:t>
            </a:r>
            <a:endParaRPr/>
          </a:p>
          <a:p>
            <a:pPr indent="-342900" lvl="0" marL="457200" rtl="0" algn="l">
              <a:spcBef>
                <a:spcPts val="1600"/>
              </a:spcBef>
              <a:spcAft>
                <a:spcPts val="0"/>
              </a:spcAft>
              <a:buSzPts val="1800"/>
              <a:buFont typeface="Inconsolata"/>
              <a:buChar char="●"/>
            </a:pPr>
            <a:r>
              <a:rPr lang="en">
                <a:latin typeface="Inconsolata"/>
                <a:ea typeface="Inconsolata"/>
                <a:cs typeface="Inconsolata"/>
                <a:sym typeface="Inconsolata"/>
              </a:rPr>
              <a:t>&lt;h1&gt;</a:t>
            </a:r>
            <a:endParaRPr>
              <a:latin typeface="Inconsolata"/>
              <a:ea typeface="Inconsolata"/>
              <a:cs typeface="Inconsolata"/>
              <a:sym typeface="Inconsolata"/>
            </a:endParaRPr>
          </a:p>
          <a:p>
            <a:pPr indent="-342900" lvl="0" marL="457200" rtl="0" algn="l">
              <a:spcBef>
                <a:spcPts val="0"/>
              </a:spcBef>
              <a:spcAft>
                <a:spcPts val="0"/>
              </a:spcAft>
              <a:buSzPts val="1800"/>
              <a:buFont typeface="Inconsolata"/>
              <a:buChar char="●"/>
            </a:pPr>
            <a:r>
              <a:rPr lang="en">
                <a:latin typeface="Inconsolata"/>
                <a:ea typeface="Inconsolata"/>
                <a:cs typeface="Inconsolata"/>
                <a:sym typeface="Inconsolata"/>
              </a:rPr>
              <a:t>&lt;p&gt;</a:t>
            </a:r>
            <a:endParaRPr>
              <a:latin typeface="Inconsolata"/>
              <a:ea typeface="Inconsolata"/>
              <a:cs typeface="Inconsolata"/>
              <a:sym typeface="Inconsolata"/>
            </a:endParaRPr>
          </a:p>
          <a:p>
            <a:pPr indent="-342900" lvl="0" marL="457200" rtl="0" algn="l">
              <a:spcBef>
                <a:spcPts val="0"/>
              </a:spcBef>
              <a:spcAft>
                <a:spcPts val="0"/>
              </a:spcAft>
              <a:buSzPts val="1800"/>
              <a:buFont typeface="Inconsolata"/>
              <a:buChar char="●"/>
            </a:pPr>
            <a:r>
              <a:rPr lang="en">
                <a:latin typeface="Inconsolata"/>
                <a:ea typeface="Inconsolata"/>
                <a:cs typeface="Inconsolata"/>
                <a:sym typeface="Inconsolata"/>
              </a:rPr>
              <a:t>&lt;ul&gt;</a:t>
            </a:r>
            <a:endParaRPr>
              <a:latin typeface="Inconsolata"/>
              <a:ea typeface="Inconsolata"/>
              <a:cs typeface="Inconsolata"/>
              <a:sym typeface="Inconsolata"/>
            </a:endParaRPr>
          </a:p>
          <a:p>
            <a:pPr indent="-342900" lvl="0" marL="457200" rtl="0" algn="l">
              <a:spcBef>
                <a:spcPts val="0"/>
              </a:spcBef>
              <a:spcAft>
                <a:spcPts val="0"/>
              </a:spcAft>
              <a:buSzPts val="1800"/>
              <a:buFont typeface="Inconsolata"/>
              <a:buChar char="●"/>
            </a:pPr>
            <a:r>
              <a:rPr lang="en">
                <a:latin typeface="Inconsolata"/>
                <a:ea typeface="Inconsolata"/>
                <a:cs typeface="Inconsolata"/>
                <a:sym typeface="Inconsolata"/>
              </a:rPr>
              <a:t>&lt;li&gt;</a:t>
            </a:r>
            <a:endParaRPr>
              <a:latin typeface="Inconsolata"/>
              <a:ea typeface="Inconsolata"/>
              <a:cs typeface="Inconsolata"/>
              <a:sym typeface="Inconsolata"/>
            </a:endParaRPr>
          </a:p>
        </p:txBody>
      </p:sp>
      <p:sp>
        <p:nvSpPr>
          <p:cNvPr id="562" name="Google Shape;562;p5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Wireframe Twice, Code Once</a:t>
            </a:r>
            <a:endParaRPr/>
          </a:p>
        </p:txBody>
      </p:sp>
      <p:sp>
        <p:nvSpPr>
          <p:cNvPr id="568" name="Google Shape;568;p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pSp>
        <p:nvGrpSpPr>
          <p:cNvPr id="569" name="Google Shape;569;p59"/>
          <p:cNvGrpSpPr/>
          <p:nvPr/>
        </p:nvGrpSpPr>
        <p:grpSpPr>
          <a:xfrm>
            <a:off x="5607331" y="1126956"/>
            <a:ext cx="3004318" cy="2403628"/>
            <a:chOff x="3317700" y="549175"/>
            <a:chExt cx="5143499" cy="4045151"/>
          </a:xfrm>
        </p:grpSpPr>
        <p:pic>
          <p:nvPicPr>
            <p:cNvPr id="570" name="Google Shape;570;p59"/>
            <p:cNvPicPr preferRelativeResize="0"/>
            <p:nvPr/>
          </p:nvPicPr>
          <p:blipFill rotWithShape="1">
            <a:blip r:embed="rId3">
              <a:alphaModFix/>
            </a:blip>
            <a:srcRect b="10672" l="0" r="0" t="10680"/>
            <a:stretch/>
          </p:blipFill>
          <p:spPr>
            <a:xfrm>
              <a:off x="3317700" y="549175"/>
              <a:ext cx="5143499" cy="4045151"/>
            </a:xfrm>
            <a:prstGeom prst="rect">
              <a:avLst/>
            </a:prstGeom>
            <a:noFill/>
            <a:ln>
              <a:noFill/>
            </a:ln>
          </p:spPr>
        </p:pic>
        <p:pic>
          <p:nvPicPr>
            <p:cNvPr id="571" name="Google Shape;571;p59"/>
            <p:cNvPicPr preferRelativeResize="0"/>
            <p:nvPr/>
          </p:nvPicPr>
          <p:blipFill rotWithShape="1">
            <a:blip r:embed="rId4">
              <a:alphaModFix/>
            </a:blip>
            <a:srcRect b="21717" l="0" r="0" t="18139"/>
            <a:stretch/>
          </p:blipFill>
          <p:spPr>
            <a:xfrm>
              <a:off x="3576659" y="776864"/>
              <a:ext cx="4610942" cy="2651355"/>
            </a:xfrm>
            <a:prstGeom prst="rect">
              <a:avLst/>
            </a:prstGeom>
            <a:noFill/>
            <a:ln>
              <a:noFill/>
            </a:ln>
          </p:spPr>
        </p:pic>
      </p:grpSp>
      <p:sp>
        <p:nvSpPr>
          <p:cNvPr id="572" name="Google Shape;572;p59"/>
          <p:cNvSpPr txBox="1"/>
          <p:nvPr>
            <p:ph idx="4294967295" type="body"/>
          </p:nvPr>
        </p:nvSpPr>
        <p:spPr>
          <a:xfrm>
            <a:off x="457200" y="1046900"/>
            <a:ext cx="45846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Wireframes</a:t>
            </a:r>
            <a:r>
              <a:rPr lang="en">
                <a:solidFill>
                  <a:schemeClr val="dk1"/>
                </a:solidFill>
              </a:rPr>
              <a:t> are the blueprint for your site, app, or software. </a:t>
            </a:r>
            <a:endParaRPr>
              <a:solidFill>
                <a:schemeClr val="dk1"/>
              </a:solidFill>
            </a:endParaRPr>
          </a:p>
          <a:p>
            <a:pPr indent="0" lvl="0" marL="0" rtl="0" algn="l">
              <a:lnSpc>
                <a:spcPct val="115000"/>
              </a:lnSpc>
              <a:spcBef>
                <a:spcPts val="1000"/>
              </a:spcBef>
              <a:spcAft>
                <a:spcPts val="0"/>
              </a:spcAft>
              <a:buClr>
                <a:schemeClr val="dk1"/>
              </a:buClr>
              <a:buSzPts val="1100"/>
              <a:buFont typeface="Arial"/>
              <a:buNone/>
            </a:pPr>
            <a:r>
              <a:rPr lang="en">
                <a:solidFill>
                  <a:schemeClr val="dk1"/>
                </a:solidFill>
              </a:rPr>
              <a:t>They are medium- to high-fidelity representations of what users will see.</a:t>
            </a:r>
            <a:endParaRPr>
              <a:solidFill>
                <a:schemeClr val="dk1"/>
              </a:solidFill>
            </a:endParaRPr>
          </a:p>
          <a:p>
            <a:pPr indent="0" lvl="0" marL="0" rtl="0" algn="l">
              <a:lnSpc>
                <a:spcPct val="115000"/>
              </a:lnSpc>
              <a:spcBef>
                <a:spcPts val="1000"/>
              </a:spcBef>
              <a:spcAft>
                <a:spcPts val="1000"/>
              </a:spcAft>
              <a:buNone/>
            </a:pPr>
            <a:r>
              <a:rPr lang="en">
                <a:solidFill>
                  <a:schemeClr val="dk1"/>
                </a:solidFill>
              </a:rPr>
              <a:t>They’re a primary way to plan out your site before you start coding. In organizations, they’re critical to communicate design solutions across teams.</a:t>
            </a:r>
            <a:endParaRPr b="1"/>
          </a:p>
        </p:txBody>
      </p:sp>
      <p:sp>
        <p:nvSpPr>
          <p:cNvPr id="573" name="Google Shape;573;p5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6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Picturing HTML With WireFrames</a:t>
            </a:r>
            <a:endParaRPr/>
          </a:p>
        </p:txBody>
      </p:sp>
      <p:sp>
        <p:nvSpPr>
          <p:cNvPr id="579" name="Google Shape;579;p60"/>
          <p:cNvSpPr txBox="1"/>
          <p:nvPr/>
        </p:nvSpPr>
        <p:spPr>
          <a:xfrm>
            <a:off x="634350" y="853075"/>
            <a:ext cx="3937800" cy="368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Inconsolata"/>
                <a:ea typeface="Inconsolata"/>
                <a:cs typeface="Inconsolata"/>
                <a:sym typeface="Inconsolata"/>
              </a:rPr>
              <a:t>&lt;main&gt;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	&lt;section class=”1”&gt;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		&lt;p&gt;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			Content</a:t>
            </a:r>
            <a:endParaRPr b="1" sz="1800">
              <a:latin typeface="Inconsolata"/>
              <a:ea typeface="Inconsolata"/>
              <a:cs typeface="Inconsolata"/>
              <a:sym typeface="Inconsolata"/>
            </a:endParaRPr>
          </a:p>
          <a:p>
            <a:pPr indent="457200" lvl="0" marL="457200" rtl="0" algn="l">
              <a:spcBef>
                <a:spcPts val="0"/>
              </a:spcBef>
              <a:spcAft>
                <a:spcPts val="0"/>
              </a:spcAft>
              <a:buNone/>
            </a:pPr>
            <a:r>
              <a:rPr b="1" lang="en" sz="1800">
                <a:latin typeface="Inconsolata"/>
                <a:ea typeface="Inconsolata"/>
                <a:cs typeface="Inconsolata"/>
                <a:sym typeface="Inconsolata"/>
              </a:rPr>
              <a:t>&lt;/p&gt;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	&lt;/section&gt;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	&lt;section class=”2”&gt;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		&lt;p&gt;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			More content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		&lt;/p&gt;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	&lt;/section&gt;</a:t>
            </a:r>
            <a:endParaRPr b="1" sz="1800">
              <a:latin typeface="Inconsolata"/>
              <a:ea typeface="Inconsolata"/>
              <a:cs typeface="Inconsolata"/>
              <a:sym typeface="Inconsolata"/>
            </a:endParaRPr>
          </a:p>
          <a:p>
            <a:pPr indent="0" lvl="0" marL="0" rtl="0" algn="l">
              <a:spcBef>
                <a:spcPts val="0"/>
              </a:spcBef>
              <a:spcAft>
                <a:spcPts val="0"/>
              </a:spcAft>
              <a:buNone/>
            </a:pPr>
            <a:r>
              <a:rPr b="1" lang="en" sz="1800">
                <a:latin typeface="Inconsolata"/>
                <a:ea typeface="Inconsolata"/>
                <a:cs typeface="Inconsolata"/>
                <a:sym typeface="Inconsolata"/>
              </a:rPr>
              <a:t>&lt;/main&gt;</a:t>
            </a:r>
            <a:endParaRPr b="1" sz="1800">
              <a:latin typeface="Inconsolata"/>
              <a:ea typeface="Inconsolata"/>
              <a:cs typeface="Inconsolata"/>
              <a:sym typeface="Inconsolata"/>
            </a:endParaRPr>
          </a:p>
        </p:txBody>
      </p:sp>
      <p:sp>
        <p:nvSpPr>
          <p:cNvPr id="580" name="Google Shape;580;p60"/>
          <p:cNvSpPr/>
          <p:nvPr/>
        </p:nvSpPr>
        <p:spPr>
          <a:xfrm>
            <a:off x="4535125" y="975475"/>
            <a:ext cx="4221600" cy="3594900"/>
          </a:xfrm>
          <a:prstGeom prst="rect">
            <a:avLst/>
          </a:prstGeom>
          <a:solidFill>
            <a:srgbClr val="F3F3F3"/>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0"/>
          <p:cNvSpPr/>
          <p:nvPr/>
        </p:nvSpPr>
        <p:spPr>
          <a:xfrm>
            <a:off x="4737925" y="1187500"/>
            <a:ext cx="3816000" cy="1318200"/>
          </a:xfrm>
          <a:prstGeom prst="rect">
            <a:avLst/>
          </a:prstGeom>
          <a:solidFill>
            <a:srgbClr val="D9D9D9"/>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0"/>
          <p:cNvSpPr/>
          <p:nvPr/>
        </p:nvSpPr>
        <p:spPr>
          <a:xfrm>
            <a:off x="4737925" y="2750200"/>
            <a:ext cx="3816000" cy="1423800"/>
          </a:xfrm>
          <a:prstGeom prst="rect">
            <a:avLst/>
          </a:prstGeom>
          <a:solidFill>
            <a:srgbClr val="D9D9D9"/>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0"/>
          <p:cNvSpPr/>
          <p:nvPr/>
        </p:nvSpPr>
        <p:spPr>
          <a:xfrm>
            <a:off x="5807175" y="1648375"/>
            <a:ext cx="1668600" cy="350400"/>
          </a:xfrm>
          <a:prstGeom prst="rect">
            <a:avLst/>
          </a:prstGeom>
          <a:solidFill>
            <a:srgbClr val="999999"/>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0"/>
          <p:cNvSpPr/>
          <p:nvPr/>
        </p:nvSpPr>
        <p:spPr>
          <a:xfrm>
            <a:off x="5807175" y="3286900"/>
            <a:ext cx="1668600" cy="350400"/>
          </a:xfrm>
          <a:prstGeom prst="rect">
            <a:avLst/>
          </a:prstGeom>
          <a:solidFill>
            <a:srgbClr val="999999"/>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0"/>
          <p:cNvSpPr txBox="1"/>
          <p:nvPr/>
        </p:nvSpPr>
        <p:spPr>
          <a:xfrm>
            <a:off x="3377400" y="2463175"/>
            <a:ext cx="5309400" cy="61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586" name="Google Shape;586;p60"/>
          <p:cNvSpPr txBox="1"/>
          <p:nvPr/>
        </p:nvSpPr>
        <p:spPr>
          <a:xfrm>
            <a:off x="8204525" y="4223100"/>
            <a:ext cx="6084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main</a:t>
            </a:r>
            <a:endParaRPr>
              <a:latin typeface="Proxima Nova"/>
              <a:ea typeface="Proxima Nova"/>
              <a:cs typeface="Proxima Nova"/>
              <a:sym typeface="Proxima Nova"/>
            </a:endParaRPr>
          </a:p>
        </p:txBody>
      </p:sp>
      <p:sp>
        <p:nvSpPr>
          <p:cNvPr id="587" name="Google Shape;587;p60"/>
          <p:cNvSpPr txBox="1"/>
          <p:nvPr/>
        </p:nvSpPr>
        <p:spPr>
          <a:xfrm>
            <a:off x="7799700" y="3795100"/>
            <a:ext cx="8109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section</a:t>
            </a:r>
            <a:endParaRPr>
              <a:latin typeface="Proxima Nova"/>
              <a:ea typeface="Proxima Nova"/>
              <a:cs typeface="Proxima Nova"/>
              <a:sym typeface="Proxima Nova"/>
            </a:endParaRPr>
          </a:p>
        </p:txBody>
      </p:sp>
      <p:sp>
        <p:nvSpPr>
          <p:cNvPr id="588" name="Google Shape;588;p60"/>
          <p:cNvSpPr txBox="1"/>
          <p:nvPr/>
        </p:nvSpPr>
        <p:spPr>
          <a:xfrm>
            <a:off x="7799700" y="2134638"/>
            <a:ext cx="8109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section</a:t>
            </a:r>
            <a:endParaRPr>
              <a:latin typeface="Proxima Nova"/>
              <a:ea typeface="Proxima Nova"/>
              <a:cs typeface="Proxima Nova"/>
              <a:sym typeface="Proxima Nova"/>
            </a:endParaRPr>
          </a:p>
        </p:txBody>
      </p:sp>
      <p:sp>
        <p:nvSpPr>
          <p:cNvPr id="589" name="Google Shape;589;p60"/>
          <p:cNvSpPr txBox="1"/>
          <p:nvPr/>
        </p:nvSpPr>
        <p:spPr>
          <a:xfrm>
            <a:off x="7198875" y="1650288"/>
            <a:ext cx="2769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a:t>
            </a:r>
            <a:endParaRPr>
              <a:latin typeface="Proxima Nova"/>
              <a:ea typeface="Proxima Nova"/>
              <a:cs typeface="Proxima Nova"/>
              <a:sym typeface="Proxima Nova"/>
            </a:endParaRPr>
          </a:p>
        </p:txBody>
      </p:sp>
      <p:sp>
        <p:nvSpPr>
          <p:cNvPr id="590" name="Google Shape;590;p60"/>
          <p:cNvSpPr txBox="1"/>
          <p:nvPr/>
        </p:nvSpPr>
        <p:spPr>
          <a:xfrm>
            <a:off x="7198875" y="3310750"/>
            <a:ext cx="276900" cy="30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p</a:t>
            </a:r>
            <a:endParaRPr>
              <a:latin typeface="Proxima Nova"/>
              <a:ea typeface="Proxima Nova"/>
              <a:cs typeface="Proxima Nova"/>
              <a:sym typeface="Proxima Nova"/>
            </a:endParaRPr>
          </a:p>
        </p:txBody>
      </p:sp>
      <p:sp>
        <p:nvSpPr>
          <p:cNvPr id="591" name="Google Shape;591;p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592" name="Google Shape;592;p6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61"/>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is this page structured?</a:t>
            </a:r>
            <a:endParaRPr/>
          </a:p>
        </p:txBody>
      </p:sp>
      <p:pic>
        <p:nvPicPr>
          <p:cNvPr id="598" name="Google Shape;598;p61"/>
          <p:cNvPicPr preferRelativeResize="0"/>
          <p:nvPr/>
        </p:nvPicPr>
        <p:blipFill>
          <a:blip r:embed="rId3">
            <a:alphaModFix/>
          </a:blip>
          <a:stretch>
            <a:fillRect/>
          </a:stretch>
        </p:blipFill>
        <p:spPr>
          <a:xfrm>
            <a:off x="1741300" y="1061175"/>
            <a:ext cx="5661399" cy="3510725"/>
          </a:xfrm>
          <a:prstGeom prst="rect">
            <a:avLst/>
          </a:prstGeom>
          <a:noFill/>
          <a:ln cap="flat" cmpd="sng" w="9525">
            <a:solidFill>
              <a:srgbClr val="CCCCCC"/>
            </a:solidFill>
            <a:prstDash val="solid"/>
            <a:round/>
            <a:headEnd len="sm" w="sm" type="none"/>
            <a:tailEnd len="sm" w="sm" type="none"/>
          </a:ln>
        </p:spPr>
      </p:pic>
      <p:sp>
        <p:nvSpPr>
          <p:cNvPr id="599" name="Google Shape;599;p6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 Minutes</a:t>
            </a:r>
            <a:endParaRPr/>
          </a:p>
        </p:txBody>
      </p:sp>
      <p:sp>
        <p:nvSpPr>
          <p:cNvPr id="600" name="Google Shape;600;p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89" name="Shape 289"/>
        <p:cNvGrpSpPr/>
        <p:nvPr/>
      </p:nvGrpSpPr>
      <p:grpSpPr>
        <a:xfrm>
          <a:off x="0" y="0"/>
          <a:ext cx="0" cy="0"/>
          <a:chOff x="0" y="0"/>
          <a:chExt cx="0" cy="0"/>
        </a:xfrm>
      </p:grpSpPr>
      <p:sp>
        <p:nvSpPr>
          <p:cNvPr id="290" name="Google Shape;290;p35"/>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workshop uses CodePen to provide example and starter code</a:t>
            </a:r>
            <a:r>
              <a:rPr lang="en"/>
              <a:t>. Students should fork copies of exercise CodePens to work from. </a:t>
            </a:r>
            <a:endParaRPr/>
          </a:p>
          <a:p>
            <a:pPr indent="0" lvl="0" marL="0" rtl="0" algn="l">
              <a:spcBef>
                <a:spcPts val="1600"/>
              </a:spcBef>
              <a:spcAft>
                <a:spcPts val="0"/>
              </a:spcAft>
              <a:buNone/>
            </a:pPr>
            <a:r>
              <a:rPr lang="en"/>
              <a:t>You can view a collection of all CodePens here: </a:t>
            </a:r>
            <a:r>
              <a:rPr lang="en" u="sng">
                <a:solidFill>
                  <a:schemeClr val="hlink"/>
                </a:solidFill>
                <a:hlinkClick r:id="rId4"/>
              </a:rPr>
              <a:t>https://codepen.io/collection/XgyWyj</a:t>
            </a:r>
            <a:r>
              <a:rPr lang="en"/>
              <a:t>.</a:t>
            </a:r>
            <a:endParaRPr/>
          </a:p>
          <a:p>
            <a:pPr indent="0" lvl="0" marL="0" rtl="0" algn="l">
              <a:spcBef>
                <a:spcPts val="1600"/>
              </a:spcBef>
              <a:spcAft>
                <a:spcPts val="1600"/>
              </a:spcAft>
              <a:buNone/>
            </a:pPr>
            <a:r>
              <a:rPr lang="en"/>
              <a:t>Links are also provided on the activity slides throughout the workshop.</a:t>
            </a:r>
            <a:endParaRPr/>
          </a:p>
        </p:txBody>
      </p:sp>
      <p:sp>
        <p:nvSpPr>
          <p:cNvPr id="291" name="Google Shape;291;p3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CodePens for This Workshop</a:t>
            </a:r>
            <a:endParaRPr/>
          </a:p>
        </p:txBody>
      </p:sp>
      <p:sp>
        <p:nvSpPr>
          <p:cNvPr id="292" name="Google Shape;292;p3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6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HTML Is Subjective (to Some Degree)</a:t>
            </a:r>
            <a:endParaRPr/>
          </a:p>
        </p:txBody>
      </p:sp>
      <p:pic>
        <p:nvPicPr>
          <p:cNvPr id="606" name="Google Shape;606;p62"/>
          <p:cNvPicPr preferRelativeResize="0"/>
          <p:nvPr/>
        </p:nvPicPr>
        <p:blipFill rotWithShape="1">
          <a:blip r:embed="rId3">
            <a:alphaModFix/>
          </a:blip>
          <a:srcRect b="4773" l="2656" r="2807" t="2719"/>
          <a:stretch/>
        </p:blipFill>
        <p:spPr>
          <a:xfrm>
            <a:off x="1469700" y="1009650"/>
            <a:ext cx="6193175" cy="3438525"/>
          </a:xfrm>
          <a:prstGeom prst="rect">
            <a:avLst/>
          </a:prstGeom>
          <a:noFill/>
          <a:ln cap="flat" cmpd="sng" w="9525">
            <a:solidFill>
              <a:srgbClr val="000000"/>
            </a:solidFill>
            <a:prstDash val="solid"/>
            <a:round/>
            <a:headEnd len="sm" w="sm" type="none"/>
            <a:tailEnd len="sm" w="sm" type="none"/>
          </a:ln>
        </p:spPr>
      </p:pic>
      <p:sp>
        <p:nvSpPr>
          <p:cNvPr id="607" name="Google Shape;607;p6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08" name="Google Shape;608;p6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Websites Take on Many Forms...</a:t>
            </a:r>
            <a:endParaRPr/>
          </a:p>
        </p:txBody>
      </p:sp>
      <p:sp>
        <p:nvSpPr>
          <p:cNvPr id="614" name="Google Shape;614;p6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615" name="Google Shape;615;p63"/>
          <p:cNvPicPr preferRelativeResize="0"/>
          <p:nvPr/>
        </p:nvPicPr>
        <p:blipFill>
          <a:blip r:embed="rId3">
            <a:alphaModFix/>
          </a:blip>
          <a:stretch>
            <a:fillRect/>
          </a:stretch>
        </p:blipFill>
        <p:spPr>
          <a:xfrm>
            <a:off x="2169337" y="992725"/>
            <a:ext cx="4805326" cy="3530350"/>
          </a:xfrm>
          <a:prstGeom prst="rect">
            <a:avLst/>
          </a:prstGeom>
          <a:noFill/>
          <a:ln cap="flat" cmpd="sng" w="9525">
            <a:solidFill>
              <a:srgbClr val="B7B7B7"/>
            </a:solidFill>
            <a:prstDash val="solid"/>
            <a:round/>
            <a:headEnd len="sm" w="sm" type="none"/>
            <a:tailEnd len="sm" w="sm" type="none"/>
          </a:ln>
        </p:spPr>
      </p:pic>
      <p:sp>
        <p:nvSpPr>
          <p:cNvPr id="616" name="Google Shape;616;p6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4"/>
          <p:cNvSpPr/>
          <p:nvPr/>
        </p:nvSpPr>
        <p:spPr>
          <a:xfrm>
            <a:off x="1949700" y="2016000"/>
            <a:ext cx="5244600" cy="16221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Reference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3"/>
              </a:rPr>
              <a:t>https://codepen.io/GAmarketing/pen/592d34e48473087e5444d4dad31af7d2</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622" name="Google Shape;622;p6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23" name="Google Shape;623;p6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 Reference</a:t>
            </a:r>
            <a:endParaRPr/>
          </a:p>
        </p:txBody>
      </p:sp>
      <p:sp>
        <p:nvSpPr>
          <p:cNvPr id="624" name="Google Shape;624;p6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25" name="Google Shape;625;p6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Reference the HTML for forms in the following CodePen:</a:t>
            </a:r>
            <a:endParaRPr/>
          </a:p>
        </p:txBody>
      </p:sp>
      <p:sp>
        <p:nvSpPr>
          <p:cNvPr id="626" name="Google Shape;626;p6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5"/>
          <p:cNvSpPr txBox="1"/>
          <p:nvPr>
            <p:ph idx="4294967295" type="body"/>
          </p:nvPr>
        </p:nvSpPr>
        <p:spPr>
          <a:xfrm>
            <a:off x="457200" y="983575"/>
            <a:ext cx="3806100" cy="32787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Forms capture user input from the website and typically send it off to the back</a:t>
            </a:r>
            <a:r>
              <a:rPr lang="en">
                <a:solidFill>
                  <a:schemeClr val="dk1"/>
                </a:solidFill>
              </a:rPr>
              <a:t>-</a:t>
            </a:r>
            <a:r>
              <a:rPr lang="en">
                <a:solidFill>
                  <a:schemeClr val="dk1"/>
                </a:solidFill>
              </a:rPr>
              <a:t>end to be processed somehow.</a:t>
            </a:r>
            <a:endParaRPr>
              <a:solidFill>
                <a:schemeClr val="dk1"/>
              </a:solidFill>
            </a:endParaRPr>
          </a:p>
          <a:p>
            <a:pPr indent="-342900" lvl="0" marL="457200" rtl="0" algn="l">
              <a:lnSpc>
                <a:spcPct val="115000"/>
              </a:lnSpc>
              <a:spcBef>
                <a:spcPts val="1000"/>
              </a:spcBef>
              <a:spcAft>
                <a:spcPts val="1000"/>
              </a:spcAft>
              <a:buClr>
                <a:schemeClr val="dk1"/>
              </a:buClr>
              <a:buSzPts val="1800"/>
              <a:buChar char="●"/>
            </a:pPr>
            <a:r>
              <a:rPr lang="en">
                <a:solidFill>
                  <a:schemeClr val="dk1"/>
                </a:solidFill>
              </a:rPr>
              <a:t>Whenever you enter content into a webpage, you’re using a form</a:t>
            </a:r>
            <a:r>
              <a:rPr lang="en">
                <a:solidFill>
                  <a:schemeClr val="dk1"/>
                </a:solidFill>
              </a:rPr>
              <a:t>!</a:t>
            </a:r>
            <a:endParaRPr>
              <a:solidFill>
                <a:schemeClr val="dk1"/>
              </a:solidFill>
            </a:endParaRPr>
          </a:p>
        </p:txBody>
      </p:sp>
      <p:sp>
        <p:nvSpPr>
          <p:cNvPr id="632" name="Google Shape;632;p6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Forms Do</a:t>
            </a:r>
            <a:endParaRPr/>
          </a:p>
        </p:txBody>
      </p:sp>
      <p:sp>
        <p:nvSpPr>
          <p:cNvPr id="633" name="Google Shape;633;p6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634" name="Google Shape;634;p65"/>
          <p:cNvPicPr preferRelativeResize="0"/>
          <p:nvPr/>
        </p:nvPicPr>
        <p:blipFill>
          <a:blip r:embed="rId3">
            <a:alphaModFix/>
          </a:blip>
          <a:stretch>
            <a:fillRect/>
          </a:stretch>
        </p:blipFill>
        <p:spPr>
          <a:xfrm>
            <a:off x="4772575" y="1092825"/>
            <a:ext cx="3914226" cy="2446401"/>
          </a:xfrm>
          <a:prstGeom prst="rect">
            <a:avLst/>
          </a:prstGeom>
          <a:noFill/>
          <a:ln>
            <a:noFill/>
          </a:ln>
        </p:spPr>
      </p:pic>
      <p:sp>
        <p:nvSpPr>
          <p:cNvPr id="635" name="Google Shape;635;p6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66"/>
          <p:cNvSpPr/>
          <p:nvPr/>
        </p:nvSpPr>
        <p:spPr>
          <a:xfrm>
            <a:off x="572700" y="3735850"/>
            <a:ext cx="7878600" cy="776700"/>
          </a:xfrm>
          <a:prstGeom prst="roundRect">
            <a:avLst>
              <a:gd fmla="val 16667"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6"/>
          <p:cNvSpPr txBox="1"/>
          <p:nvPr/>
        </p:nvSpPr>
        <p:spPr>
          <a:xfrm>
            <a:off x="790950" y="3869200"/>
            <a:ext cx="7562100" cy="51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b="1" lang="en" sz="1600">
                <a:solidFill>
                  <a:schemeClr val="dk1"/>
                </a:solidFill>
                <a:latin typeface="Proxima Nova"/>
                <a:ea typeface="Proxima Nova"/>
                <a:cs typeface="Proxima Nova"/>
                <a:sym typeface="Proxima Nova"/>
              </a:rPr>
              <a:t>Forms have a lot of markup and are tedious to build.</a:t>
            </a:r>
            <a:endParaRPr b="1" sz="1600">
              <a:solidFill>
                <a:schemeClr val="dk1"/>
              </a:solidFill>
              <a:latin typeface="Proxima Nova"/>
              <a:ea typeface="Proxima Nova"/>
              <a:cs typeface="Proxima Nova"/>
              <a:sym typeface="Proxima Nova"/>
            </a:endParaRPr>
          </a:p>
        </p:txBody>
      </p:sp>
      <p:pic>
        <p:nvPicPr>
          <p:cNvPr id="642" name="Google Shape;642;p66"/>
          <p:cNvPicPr preferRelativeResize="0"/>
          <p:nvPr/>
        </p:nvPicPr>
        <p:blipFill>
          <a:blip r:embed="rId3">
            <a:alphaModFix/>
          </a:blip>
          <a:stretch>
            <a:fillRect/>
          </a:stretch>
        </p:blipFill>
        <p:spPr>
          <a:xfrm>
            <a:off x="334075" y="3880875"/>
            <a:ext cx="486662" cy="486662"/>
          </a:xfrm>
          <a:prstGeom prst="rect">
            <a:avLst/>
          </a:prstGeom>
          <a:noFill/>
          <a:ln>
            <a:noFill/>
          </a:ln>
        </p:spPr>
      </p:pic>
      <p:sp>
        <p:nvSpPr>
          <p:cNvPr id="643" name="Google Shape;643;p66"/>
          <p:cNvSpPr/>
          <p:nvPr/>
        </p:nvSpPr>
        <p:spPr>
          <a:xfrm>
            <a:off x="545200" y="947400"/>
            <a:ext cx="8013000" cy="13281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b="1" lang="en" sz="1800">
                <a:latin typeface="Inconsolata"/>
                <a:ea typeface="Inconsolata"/>
                <a:cs typeface="Inconsolata"/>
                <a:sym typeface="Inconsolata"/>
              </a:rPr>
              <a:t>&lt;form&gt;</a:t>
            </a:r>
            <a:endParaRPr b="1" sz="18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b="1" lang="en" sz="1800">
                <a:latin typeface="Inconsolata"/>
                <a:ea typeface="Inconsolata"/>
                <a:cs typeface="Inconsolata"/>
                <a:sym typeface="Inconsolata"/>
              </a:rPr>
              <a:t>  &lt;input type="text"&gt;</a:t>
            </a:r>
            <a:endParaRPr b="1" sz="18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b="1" lang="en" sz="1800">
                <a:latin typeface="Inconsolata"/>
                <a:ea typeface="Inconsolata"/>
                <a:cs typeface="Inconsolata"/>
                <a:sym typeface="Inconsolata"/>
              </a:rPr>
              <a:t>  &lt;input type="submit"&gt;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&lt;/form&gt;</a:t>
            </a:r>
            <a:endParaRPr b="1" sz="1800">
              <a:latin typeface="Inconsolata"/>
              <a:ea typeface="Inconsolata"/>
              <a:cs typeface="Inconsolata"/>
              <a:sym typeface="Inconsolata"/>
            </a:endParaRPr>
          </a:p>
        </p:txBody>
      </p:sp>
      <p:sp>
        <p:nvSpPr>
          <p:cNvPr id="644" name="Google Shape;644;p6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Simplest Form</a:t>
            </a:r>
            <a:endParaRPr/>
          </a:p>
        </p:txBody>
      </p:sp>
      <p:sp>
        <p:nvSpPr>
          <p:cNvPr id="645" name="Google Shape;645;p6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46" name="Google Shape;646;p66"/>
          <p:cNvSpPr txBox="1"/>
          <p:nvPr/>
        </p:nvSpPr>
        <p:spPr>
          <a:xfrm>
            <a:off x="457350" y="2451450"/>
            <a:ext cx="8100900" cy="138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lang="en" sz="1800">
                <a:solidFill>
                  <a:schemeClr val="dk1"/>
                </a:solidFill>
                <a:latin typeface="Proxima Nova"/>
                <a:ea typeface="Proxima Nova"/>
                <a:cs typeface="Proxima Nova"/>
                <a:sym typeface="Proxima Nova"/>
              </a:rPr>
              <a:t>All forms have the </a:t>
            </a:r>
            <a:r>
              <a:rPr b="1" lang="en" sz="1800">
                <a:solidFill>
                  <a:schemeClr val="dk1"/>
                </a:solidFill>
                <a:highlight>
                  <a:schemeClr val="accent2"/>
                </a:highlight>
                <a:latin typeface="Courier New"/>
                <a:ea typeface="Courier New"/>
                <a:cs typeface="Courier New"/>
                <a:sym typeface="Courier New"/>
              </a:rPr>
              <a:t>form</a:t>
            </a:r>
            <a:r>
              <a:rPr lang="en" sz="1800">
                <a:solidFill>
                  <a:schemeClr val="dk1"/>
                </a:solidFill>
                <a:latin typeface="Proxima Nova"/>
                <a:ea typeface="Proxima Nova"/>
                <a:cs typeface="Proxima Nova"/>
                <a:sym typeface="Proxima Nova"/>
              </a:rPr>
              <a:t> tag </a:t>
            </a:r>
            <a:r>
              <a:rPr lang="en" sz="1800">
                <a:solidFill>
                  <a:schemeClr val="dk1"/>
                </a:solidFill>
                <a:latin typeface="Proxima Nova"/>
                <a:ea typeface="Proxima Nova"/>
                <a:cs typeface="Proxima Nova"/>
                <a:sym typeface="Proxima Nova"/>
              </a:rPr>
              <a:t>wrapp</a:t>
            </a:r>
            <a:r>
              <a:rPr lang="en" sz="1800">
                <a:solidFill>
                  <a:schemeClr val="dk1"/>
                </a:solidFill>
                <a:latin typeface="Proxima Nova"/>
                <a:ea typeface="Proxima Nova"/>
                <a:cs typeface="Proxima Nova"/>
                <a:sym typeface="Proxima Nova"/>
              </a:rPr>
              <a:t>ed around them. Always include all components of your form within this tag.</a:t>
            </a:r>
            <a:endParaRPr/>
          </a:p>
        </p:txBody>
      </p:sp>
      <p:sp>
        <p:nvSpPr>
          <p:cNvPr id="647" name="Google Shape;647;p6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67"/>
          <p:cNvSpPr txBox="1"/>
          <p:nvPr>
            <p:ph idx="4294967295" type="body"/>
          </p:nvPr>
        </p:nvSpPr>
        <p:spPr>
          <a:xfrm>
            <a:off x="457200" y="932400"/>
            <a:ext cx="5409600" cy="327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chemeClr val="dk1"/>
                </a:solidFill>
              </a:rPr>
              <a:t>There’s a huge list of possible input types out there: </a:t>
            </a:r>
            <a:r>
              <a:rPr lang="en" sz="1600" u="sng">
                <a:solidFill>
                  <a:schemeClr val="hlink"/>
                </a:solidFill>
                <a:hlinkClick r:id="rId3"/>
              </a:rPr>
              <a:t>https://developer.mozilla.org/en-US/docs/Web/HTML/Element/input</a:t>
            </a:r>
            <a:r>
              <a:rPr lang="en" sz="1600">
                <a:solidFill>
                  <a:schemeClr val="dk1"/>
                </a:solidFill>
              </a:rPr>
              <a:t>.</a:t>
            </a:r>
            <a:endParaRPr sz="1600">
              <a:solidFill>
                <a:schemeClr val="dk1"/>
              </a:solidFill>
            </a:endParaRPr>
          </a:p>
          <a:p>
            <a:pPr indent="0" lvl="0" marL="0" rtl="0" algn="l">
              <a:lnSpc>
                <a:spcPct val="115000"/>
              </a:lnSpc>
              <a:spcBef>
                <a:spcPts val="1000"/>
              </a:spcBef>
              <a:spcAft>
                <a:spcPts val="0"/>
              </a:spcAft>
              <a:buNone/>
            </a:pPr>
            <a:r>
              <a:rPr lang="en" sz="1600">
                <a:solidFill>
                  <a:schemeClr val="dk1"/>
                </a:solidFill>
              </a:rPr>
              <a:t>Depending on how specific you want to get, the same form question could be represented with several different form inputs. </a:t>
            </a:r>
            <a:endParaRPr sz="1600">
              <a:solidFill>
                <a:schemeClr val="dk1"/>
              </a:solidFill>
            </a:endParaRPr>
          </a:p>
          <a:p>
            <a:pPr indent="0" lvl="0" marL="0" rtl="0" algn="l">
              <a:lnSpc>
                <a:spcPct val="115000"/>
              </a:lnSpc>
              <a:spcBef>
                <a:spcPts val="1000"/>
              </a:spcBef>
              <a:spcAft>
                <a:spcPts val="0"/>
              </a:spcAft>
              <a:buNone/>
            </a:pPr>
            <a:r>
              <a:rPr lang="en" sz="1600">
                <a:solidFill>
                  <a:schemeClr val="dk1"/>
                </a:solidFill>
              </a:rPr>
              <a:t>Once again, the world of programming presents us with a myriad of possibilities. We’ll focus on a few of the most important items that will allow us to master the patterns for all other types of inputs.</a:t>
            </a:r>
            <a:endParaRPr sz="1600">
              <a:solidFill>
                <a:schemeClr val="dk1"/>
              </a:solidFill>
            </a:endParaRPr>
          </a:p>
          <a:p>
            <a:pPr indent="0" lvl="0" marL="0" rtl="0" algn="l">
              <a:lnSpc>
                <a:spcPct val="115000"/>
              </a:lnSpc>
              <a:spcBef>
                <a:spcPts val="1000"/>
              </a:spcBef>
              <a:spcAft>
                <a:spcPts val="1000"/>
              </a:spcAft>
              <a:buNone/>
            </a:pPr>
            <a:r>
              <a:t/>
            </a:r>
            <a:endParaRPr sz="1600">
              <a:solidFill>
                <a:schemeClr val="dk1"/>
              </a:solidFill>
            </a:endParaRPr>
          </a:p>
        </p:txBody>
      </p:sp>
      <p:sp>
        <p:nvSpPr>
          <p:cNvPr id="653" name="Google Shape;653;p6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Wide, Wide World of </a:t>
            </a:r>
            <a:r>
              <a:rPr lang="en"/>
              <a:t>Input</a:t>
            </a:r>
            <a:r>
              <a:rPr lang="en"/>
              <a:t> Types</a:t>
            </a:r>
            <a:endParaRPr/>
          </a:p>
        </p:txBody>
      </p:sp>
      <p:sp>
        <p:nvSpPr>
          <p:cNvPr id="654" name="Google Shape;654;p6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655" name="Google Shape;655;p67"/>
          <p:cNvPicPr preferRelativeResize="0"/>
          <p:nvPr/>
        </p:nvPicPr>
        <p:blipFill>
          <a:blip r:embed="rId4">
            <a:alphaModFix/>
          </a:blip>
          <a:stretch>
            <a:fillRect/>
          </a:stretch>
        </p:blipFill>
        <p:spPr>
          <a:xfrm>
            <a:off x="6177675" y="967500"/>
            <a:ext cx="2470599" cy="2470599"/>
          </a:xfrm>
          <a:prstGeom prst="rect">
            <a:avLst/>
          </a:prstGeom>
          <a:noFill/>
          <a:ln>
            <a:noFill/>
          </a:ln>
        </p:spPr>
      </p:pic>
      <p:sp>
        <p:nvSpPr>
          <p:cNvPr id="656" name="Google Shape;656;p6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68"/>
          <p:cNvSpPr/>
          <p:nvPr/>
        </p:nvSpPr>
        <p:spPr>
          <a:xfrm>
            <a:off x="545200" y="947400"/>
            <a:ext cx="8013000" cy="25929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800">
                <a:latin typeface="Inconsolata"/>
                <a:ea typeface="Inconsolata"/>
                <a:cs typeface="Inconsolata"/>
                <a:sym typeface="Inconsolata"/>
              </a:rPr>
              <a:t>&lt;form&gt;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    &lt;legend&gt;Form Title&lt;/legend&gt;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    </a:t>
            </a:r>
            <a:r>
              <a:rPr b="1" lang="en" sz="1800">
                <a:highlight>
                  <a:schemeClr val="accent2"/>
                </a:highlight>
                <a:latin typeface="Inconsolata"/>
                <a:ea typeface="Inconsolata"/>
                <a:cs typeface="Inconsolata"/>
                <a:sym typeface="Inconsolata"/>
              </a:rPr>
              <a:t>&lt;input</a:t>
            </a:r>
            <a:r>
              <a:rPr b="1" lang="en" sz="1800">
                <a:latin typeface="Inconsolata"/>
                <a:ea typeface="Inconsolata"/>
                <a:cs typeface="Inconsolata"/>
                <a:sym typeface="Inconsolata"/>
              </a:rPr>
              <a:t> type="text" id="username"&gt;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    </a:t>
            </a:r>
            <a:r>
              <a:rPr b="1" lang="en" sz="1800">
                <a:highlight>
                  <a:schemeClr val="accent2"/>
                </a:highlight>
                <a:latin typeface="Inconsolata"/>
                <a:ea typeface="Inconsolata"/>
                <a:cs typeface="Inconsolata"/>
                <a:sym typeface="Inconsolata"/>
              </a:rPr>
              <a:t>&lt;input</a:t>
            </a:r>
            <a:r>
              <a:rPr b="1" lang="en" sz="1800">
                <a:latin typeface="Inconsolata"/>
                <a:ea typeface="Inconsolata"/>
                <a:cs typeface="Inconsolata"/>
                <a:sym typeface="Inconsolata"/>
              </a:rPr>
              <a:t> type=”number” id=”age”&gt;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    </a:t>
            </a:r>
            <a:r>
              <a:rPr b="1" lang="en" sz="1800">
                <a:highlight>
                  <a:schemeClr val="accent2"/>
                </a:highlight>
                <a:latin typeface="Inconsolata"/>
                <a:ea typeface="Inconsolata"/>
                <a:cs typeface="Inconsolata"/>
                <a:sym typeface="Inconsolata"/>
              </a:rPr>
              <a:t>&lt;input</a:t>
            </a:r>
            <a:r>
              <a:rPr b="1" lang="en" sz="1800">
                <a:latin typeface="Inconsolata"/>
                <a:ea typeface="Inconsolata"/>
                <a:cs typeface="Inconsolata"/>
                <a:sym typeface="Inconsolata"/>
              </a:rPr>
              <a:t> type=”submit” value=”Submit this form!”&gt;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&lt;/form&gt;</a:t>
            </a:r>
            <a:endParaRPr b="1" sz="1800">
              <a:latin typeface="Inconsolata"/>
              <a:ea typeface="Inconsolata"/>
              <a:cs typeface="Inconsolata"/>
              <a:sym typeface="Inconsolata"/>
            </a:endParaRPr>
          </a:p>
        </p:txBody>
      </p:sp>
      <p:sp>
        <p:nvSpPr>
          <p:cNvPr id="662" name="Google Shape;662;p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consolata"/>
                <a:ea typeface="Inconsolata"/>
                <a:cs typeface="Inconsolata"/>
                <a:sym typeface="Inconsolata"/>
              </a:rPr>
              <a:t>&lt;input&gt;</a:t>
            </a:r>
            <a:endParaRPr>
              <a:latin typeface="Inconsolata"/>
              <a:ea typeface="Inconsolata"/>
              <a:cs typeface="Inconsolata"/>
              <a:sym typeface="Inconsolata"/>
            </a:endParaRPr>
          </a:p>
        </p:txBody>
      </p:sp>
      <p:sp>
        <p:nvSpPr>
          <p:cNvPr id="663" name="Google Shape;663;p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64" name="Google Shape;664;p6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69"/>
          <p:cNvSpPr/>
          <p:nvPr/>
        </p:nvSpPr>
        <p:spPr>
          <a:xfrm>
            <a:off x="545200" y="947400"/>
            <a:ext cx="8013000" cy="25929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b="1" lang="en" sz="1800">
                <a:latin typeface="Inconsolata"/>
                <a:ea typeface="Inconsolata"/>
                <a:cs typeface="Inconsolata"/>
                <a:sym typeface="Inconsolata"/>
              </a:rPr>
              <a:t>&lt;form&gt;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  &lt;fieldset&gt;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    </a:t>
            </a:r>
            <a:r>
              <a:rPr b="1" lang="en" sz="1800">
                <a:highlight>
                  <a:schemeClr val="accent2"/>
                </a:highlight>
                <a:latin typeface="Inconsolata"/>
                <a:ea typeface="Inconsolata"/>
                <a:cs typeface="Inconsolata"/>
                <a:sym typeface="Inconsolata"/>
              </a:rPr>
              <a:t>&lt;label</a:t>
            </a:r>
            <a:r>
              <a:rPr b="1" lang="en" sz="1800">
                <a:latin typeface="Inconsolata"/>
                <a:ea typeface="Inconsolata"/>
                <a:cs typeface="Inconsolata"/>
                <a:sym typeface="Inconsolata"/>
              </a:rPr>
              <a:t> for="username"&gt;Username:</a:t>
            </a:r>
            <a:r>
              <a:rPr b="1" lang="en" sz="1800">
                <a:highlight>
                  <a:schemeClr val="accent2"/>
                </a:highlight>
                <a:latin typeface="Inconsolata"/>
                <a:ea typeface="Inconsolata"/>
                <a:cs typeface="Inconsolata"/>
                <a:sym typeface="Inconsolata"/>
              </a:rPr>
              <a:t>&lt;/label&gt;</a:t>
            </a:r>
            <a:endParaRPr b="1" sz="1800">
              <a:highlight>
                <a:schemeClr val="accent2"/>
              </a:highlight>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    &lt;input type="text" id="username"&gt;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    &lt;input type="submit" value="Submit this form!"&gt;</a:t>
            </a:r>
            <a:endParaRPr b="1" sz="1800">
              <a:latin typeface="Inconsolata"/>
              <a:ea typeface="Inconsolata"/>
              <a:cs typeface="Inconsolata"/>
              <a:sym typeface="Inconsolata"/>
            </a:endParaRPr>
          </a:p>
          <a:p>
            <a:pPr indent="0" lvl="0" marL="457200" rtl="0" algn="l">
              <a:spcBef>
                <a:spcPts val="0"/>
              </a:spcBef>
              <a:spcAft>
                <a:spcPts val="0"/>
              </a:spcAft>
              <a:buClr>
                <a:schemeClr val="dk1"/>
              </a:buClr>
              <a:buSzPts val="1100"/>
              <a:buFont typeface="Arial"/>
              <a:buNone/>
            </a:pPr>
            <a:r>
              <a:rPr b="1" lang="en" sz="1800">
                <a:solidFill>
                  <a:schemeClr val="dk1"/>
                </a:solidFill>
                <a:latin typeface="Inconsolata"/>
                <a:ea typeface="Inconsolata"/>
                <a:cs typeface="Inconsolata"/>
                <a:sym typeface="Inconsolata"/>
              </a:rPr>
              <a:t>  &lt;/fieldset&gt;</a:t>
            </a:r>
            <a:endParaRPr b="1" sz="1800">
              <a:latin typeface="Inconsolata"/>
              <a:ea typeface="Inconsolata"/>
              <a:cs typeface="Inconsolata"/>
              <a:sym typeface="Inconsolata"/>
            </a:endParaRPr>
          </a:p>
          <a:p>
            <a:pPr indent="0" lvl="0" marL="457200" rtl="0" algn="l">
              <a:spcBef>
                <a:spcPts val="0"/>
              </a:spcBef>
              <a:spcAft>
                <a:spcPts val="0"/>
              </a:spcAft>
              <a:buNone/>
            </a:pPr>
            <a:r>
              <a:rPr b="1" lang="en" sz="1800">
                <a:latin typeface="Inconsolata"/>
                <a:ea typeface="Inconsolata"/>
                <a:cs typeface="Inconsolata"/>
                <a:sym typeface="Inconsolata"/>
              </a:rPr>
              <a:t>&lt;/form&gt;</a:t>
            </a:r>
            <a:endParaRPr b="1" sz="1800">
              <a:latin typeface="Inconsolata"/>
              <a:ea typeface="Inconsolata"/>
              <a:cs typeface="Inconsolata"/>
              <a:sym typeface="Inconsolata"/>
            </a:endParaRPr>
          </a:p>
        </p:txBody>
      </p:sp>
      <p:sp>
        <p:nvSpPr>
          <p:cNvPr id="670" name="Google Shape;670;p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consolata"/>
                <a:ea typeface="Inconsolata"/>
                <a:cs typeface="Inconsolata"/>
                <a:sym typeface="Inconsolata"/>
              </a:rPr>
              <a:t>&lt;label&gt;</a:t>
            </a:r>
            <a:endParaRPr>
              <a:latin typeface="Inconsolata"/>
              <a:ea typeface="Inconsolata"/>
              <a:cs typeface="Inconsolata"/>
              <a:sym typeface="Inconsolata"/>
            </a:endParaRPr>
          </a:p>
        </p:txBody>
      </p:sp>
      <p:sp>
        <p:nvSpPr>
          <p:cNvPr id="671" name="Google Shape;671;p6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72" name="Google Shape;672;p6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List</a:t>
            </a:r>
            <a:endParaRPr/>
          </a:p>
        </p:txBody>
      </p:sp>
      <p:sp>
        <p:nvSpPr>
          <p:cNvPr id="678" name="Google Shape;678;p70"/>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79" name="Google Shape;679;p70"/>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80" name="Google Shape;680;p7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681" name="Google Shape;681;p70"/>
          <p:cNvSpPr txBox="1"/>
          <p:nvPr>
            <p:ph idx="1" type="body"/>
          </p:nvPr>
        </p:nvSpPr>
        <p:spPr>
          <a:xfrm>
            <a:off x="457200" y="1033025"/>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advance through our front-end technologies, we'll apply them to a classic programming project: the to-do list website. This website will accept a user's input through a form and add that input to a list of other items they've created</a:t>
            </a:r>
            <a:r>
              <a:rPr lang="en"/>
              <a:t> through the same form</a:t>
            </a:r>
            <a:r>
              <a:rPr lang="en"/>
              <a:t>. At a minimum, we'll need:</a:t>
            </a:r>
            <a:endParaRPr/>
          </a:p>
          <a:p>
            <a:pPr indent="-342900" lvl="0" marL="457200" rtl="0" algn="l">
              <a:spcBef>
                <a:spcPts val="1600"/>
              </a:spcBef>
              <a:spcAft>
                <a:spcPts val="0"/>
              </a:spcAft>
              <a:buSzPts val="1800"/>
              <a:buChar char="●"/>
            </a:pPr>
            <a:r>
              <a:rPr lang="en"/>
              <a:t>A text input for the user to create new items.</a:t>
            </a:r>
            <a:endParaRPr/>
          </a:p>
          <a:p>
            <a:pPr indent="-342900" lvl="0" marL="457200" rtl="0" algn="l">
              <a:spcBef>
                <a:spcPts val="0"/>
              </a:spcBef>
              <a:spcAft>
                <a:spcPts val="0"/>
              </a:spcAft>
              <a:buSzPts val="1800"/>
              <a:buChar char="●"/>
            </a:pPr>
            <a:r>
              <a:rPr lang="en"/>
              <a:t>A button for the user to click when they're ready to create a new item.</a:t>
            </a:r>
            <a:endParaRPr/>
          </a:p>
          <a:p>
            <a:pPr indent="-342900" lvl="0" marL="457200" rtl="0" algn="l">
              <a:spcBef>
                <a:spcPts val="0"/>
              </a:spcBef>
              <a:spcAft>
                <a:spcPts val="0"/>
              </a:spcAft>
              <a:buSzPts val="1800"/>
              <a:buChar char="●"/>
            </a:pPr>
            <a:r>
              <a:rPr lang="en"/>
              <a:t>A list (fill in some placeholder items until we get the app working).</a:t>
            </a:r>
            <a:endParaRPr/>
          </a:p>
          <a:p>
            <a:pPr indent="-342900" lvl="0" marL="457200" rtl="0" algn="l">
              <a:spcBef>
                <a:spcPts val="0"/>
              </a:spcBef>
              <a:spcAft>
                <a:spcPts val="0"/>
              </a:spcAft>
              <a:buSzPts val="1800"/>
              <a:buChar char="●"/>
            </a:pPr>
            <a:r>
              <a:rPr lang="en"/>
              <a:t>Some text telling the user what they're doing.</a:t>
            </a:r>
            <a:endParaRPr/>
          </a:p>
          <a:p>
            <a:pPr indent="0" lvl="0" marL="0" rtl="0" algn="l">
              <a:spcBef>
                <a:spcPts val="1600"/>
              </a:spcBef>
              <a:spcAft>
                <a:spcPts val="1600"/>
              </a:spcAft>
              <a:buNone/>
            </a:pPr>
            <a:r>
              <a:rPr lang="en"/>
              <a:t>Let's start by drawing up a wireframe, then create the HTML in a </a:t>
            </a:r>
            <a:r>
              <a:rPr lang="en" u="sng">
                <a:solidFill>
                  <a:schemeClr val="hlink"/>
                </a:solidFill>
                <a:hlinkClick r:id="rId3"/>
              </a:rPr>
              <a:t>fresh</a:t>
            </a:r>
            <a:r>
              <a:rPr lang="en" u="sng">
                <a:solidFill>
                  <a:schemeClr val="hlink"/>
                </a:solidFill>
                <a:hlinkClick r:id="rId4"/>
              </a:rPr>
              <a:t>,</a:t>
            </a:r>
            <a:r>
              <a:rPr lang="en" u="sng">
                <a:solidFill>
                  <a:schemeClr val="hlink"/>
                </a:solidFill>
                <a:hlinkClick r:id="rId5"/>
              </a:rPr>
              <a:t> new CodePen.</a:t>
            </a:r>
            <a:endParaRPr/>
          </a:p>
        </p:txBody>
      </p:sp>
      <p:sp>
        <p:nvSpPr>
          <p:cNvPr id="682" name="Google Shape;682;p7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30 Minutes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7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you had a nice wireframe for an awesome app, only to discover that your HTML fell short. It happens!</a:t>
            </a:r>
            <a:endParaRPr/>
          </a:p>
          <a:p>
            <a:pPr indent="0" lvl="0" marL="0" rtl="0" algn="l">
              <a:spcBef>
                <a:spcPts val="1600"/>
              </a:spcBef>
              <a:spcAft>
                <a:spcPts val="1600"/>
              </a:spcAft>
              <a:buNone/>
            </a:pPr>
            <a:r>
              <a:rPr lang="en"/>
              <a:t>We've officially reached the limitations of using only HTML. Anything but the most basic of layouts is going to require our new friend: CSS.</a:t>
            </a:r>
            <a:endParaRPr/>
          </a:p>
        </p:txBody>
      </p:sp>
      <p:sp>
        <p:nvSpPr>
          <p:cNvPr id="688" name="Google Shape;688;p7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Wait…</a:t>
            </a:r>
            <a:r>
              <a:rPr lang="en"/>
              <a:t> m</a:t>
            </a:r>
            <a:r>
              <a:rPr lang="en"/>
              <a:t>y HTML looks nothing like my wireframe!</a:t>
            </a:r>
            <a:endParaRPr/>
          </a:p>
        </p:txBody>
      </p:sp>
      <p:sp>
        <p:nvSpPr>
          <p:cNvPr id="689" name="Google Shape;689;p7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690" name="Google Shape;690;p7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36"/>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 Coding </a:t>
            </a:r>
            <a:r>
              <a:rPr lang="en"/>
              <a:t>Bootcamp</a:t>
            </a:r>
            <a:endParaRPr/>
          </a:p>
        </p:txBody>
      </p:sp>
      <p:sp>
        <p:nvSpPr>
          <p:cNvPr id="298" name="Google Shape;298;p3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General Assembly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72"/>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Styling With CSS</a:t>
            </a:r>
            <a:endParaRPr sz="3600"/>
          </a:p>
        </p:txBody>
      </p:sp>
      <p:sp>
        <p:nvSpPr>
          <p:cNvPr id="696" name="Google Shape;696;p72"/>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 to Coding Bootcamp</a:t>
            </a:r>
            <a:endParaRPr/>
          </a:p>
        </p:txBody>
      </p:sp>
      <p:sp>
        <p:nvSpPr>
          <p:cNvPr id="697" name="Google Shape;697;p72"/>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Building the Web With HTML</a:t>
            </a:r>
            <a:endParaRPr sz="1100">
              <a:solidFill>
                <a:srgbClr val="FFFFFF"/>
              </a:solidFill>
              <a:latin typeface="Proxima Nova"/>
              <a:ea typeface="Proxima Nova"/>
              <a:cs typeface="Proxima Nova"/>
              <a:sym typeface="Proxima Nova"/>
            </a:endParaRPr>
          </a:p>
        </p:txBody>
      </p:sp>
      <p:sp>
        <p:nvSpPr>
          <p:cNvPr id="698" name="Google Shape;698;p72"/>
          <p:cNvSpPr/>
          <p:nvPr/>
        </p:nvSpPr>
        <p:spPr>
          <a:xfrm>
            <a:off x="969423"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72"/>
          <p:cNvSpPr/>
          <p:nvPr/>
        </p:nvSpPr>
        <p:spPr>
          <a:xfrm>
            <a:off x="5612896"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72"/>
          <p:cNvSpPr/>
          <p:nvPr/>
        </p:nvSpPr>
        <p:spPr>
          <a:xfrm>
            <a:off x="7962144"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72"/>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Styling With CSS</a:t>
            </a:r>
            <a:endParaRPr b="1" sz="1100">
              <a:solidFill>
                <a:srgbClr val="FFFFFF"/>
              </a:solidFill>
              <a:latin typeface="Proxima Nova"/>
              <a:ea typeface="Proxima Nova"/>
              <a:cs typeface="Proxima Nova"/>
              <a:sym typeface="Proxima Nova"/>
            </a:endParaRPr>
          </a:p>
        </p:txBody>
      </p:sp>
      <p:sp>
        <p:nvSpPr>
          <p:cNvPr id="702" name="Google Shape;702;p72"/>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JavaScript Syntax</a:t>
            </a:r>
            <a:endParaRPr sz="1100">
              <a:solidFill>
                <a:srgbClr val="FFFFFF"/>
              </a:solidFill>
              <a:latin typeface="Proxima Nova"/>
              <a:ea typeface="Proxima Nova"/>
              <a:cs typeface="Proxima Nova"/>
              <a:sym typeface="Proxima Nova"/>
            </a:endParaRPr>
          </a:p>
        </p:txBody>
      </p:sp>
      <p:sp>
        <p:nvSpPr>
          <p:cNvPr id="703" name="Google Shape;703;p72"/>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JavaScript in Action</a:t>
            </a:r>
            <a:endParaRPr sz="1100">
              <a:solidFill>
                <a:srgbClr val="FFFFFF"/>
              </a:solidFill>
              <a:latin typeface="Proxima Nova"/>
              <a:ea typeface="Proxima Nova"/>
              <a:cs typeface="Proxima Nova"/>
              <a:sym typeface="Proxima Nova"/>
            </a:endParaRPr>
          </a:p>
        </p:txBody>
      </p:sp>
      <p:cxnSp>
        <p:nvCxnSpPr>
          <p:cNvPr id="704" name="Google Shape;704;p72"/>
          <p:cNvCxnSpPr>
            <a:stCxn id="705" idx="6"/>
            <a:endCxn id="698" idx="2"/>
          </p:cNvCxnSpPr>
          <p:nvPr/>
        </p:nvCxnSpPr>
        <p:spPr>
          <a:xfrm rot="10800000">
            <a:off x="969550" y="3851013"/>
            <a:ext cx="2525400" cy="0"/>
          </a:xfrm>
          <a:prstGeom prst="straightConnector1">
            <a:avLst/>
          </a:prstGeom>
          <a:noFill/>
          <a:ln cap="flat" cmpd="sng" w="38100">
            <a:solidFill>
              <a:schemeClr val="accent1"/>
            </a:solidFill>
            <a:prstDash val="solid"/>
            <a:round/>
            <a:headEnd len="med" w="med" type="none"/>
            <a:tailEnd len="med" w="med" type="none"/>
          </a:ln>
        </p:spPr>
      </p:cxnSp>
      <p:cxnSp>
        <p:nvCxnSpPr>
          <p:cNvPr id="706" name="Google Shape;706;p72"/>
          <p:cNvCxnSpPr>
            <a:stCxn id="698" idx="6"/>
            <a:endCxn id="699" idx="2"/>
          </p:cNvCxnSpPr>
          <p:nvPr/>
        </p:nvCxnSpPr>
        <p:spPr>
          <a:xfrm>
            <a:off x="1200723" y="3851013"/>
            <a:ext cx="4412100" cy="0"/>
          </a:xfrm>
          <a:prstGeom prst="straightConnector1">
            <a:avLst/>
          </a:prstGeom>
          <a:noFill/>
          <a:ln cap="flat" cmpd="sng" w="38100">
            <a:solidFill>
              <a:schemeClr val="accent1"/>
            </a:solidFill>
            <a:prstDash val="solid"/>
            <a:round/>
            <a:headEnd len="med" w="med" type="none"/>
            <a:tailEnd len="med" w="med" type="none"/>
          </a:ln>
        </p:spPr>
      </p:cxnSp>
      <p:cxnSp>
        <p:nvCxnSpPr>
          <p:cNvPr id="707" name="Google Shape;707;p72"/>
          <p:cNvCxnSpPr>
            <a:stCxn id="699" idx="6"/>
            <a:endCxn id="700" idx="2"/>
          </p:cNvCxnSpPr>
          <p:nvPr/>
        </p:nvCxnSpPr>
        <p:spPr>
          <a:xfrm>
            <a:off x="5844196" y="3851013"/>
            <a:ext cx="2118000" cy="0"/>
          </a:xfrm>
          <a:prstGeom prst="straightConnector1">
            <a:avLst/>
          </a:prstGeom>
          <a:noFill/>
          <a:ln cap="flat" cmpd="sng" w="38100">
            <a:solidFill>
              <a:schemeClr val="accent1"/>
            </a:solidFill>
            <a:prstDash val="solid"/>
            <a:round/>
            <a:headEnd len="med" w="med" type="none"/>
            <a:tailEnd len="med" w="med" type="none"/>
          </a:ln>
        </p:spPr>
      </p:cxnSp>
      <p:sp>
        <p:nvSpPr>
          <p:cNvPr id="705" name="Google Shape;705;p72"/>
          <p:cNvSpPr/>
          <p:nvPr/>
        </p:nvSpPr>
        <p:spPr>
          <a:xfrm>
            <a:off x="3263650" y="3735363"/>
            <a:ext cx="231300" cy="231300"/>
          </a:xfrm>
          <a:prstGeom prst="ellipse">
            <a:avLst/>
          </a:prstGeom>
          <a:solidFill>
            <a:srgbClr val="FFDD00"/>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7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What’s Next</a:t>
            </a:r>
            <a:endParaRPr/>
          </a:p>
        </p:txBody>
      </p:sp>
      <p:pic>
        <p:nvPicPr>
          <p:cNvPr id="713" name="Google Shape;713;p73"/>
          <p:cNvPicPr preferRelativeResize="0"/>
          <p:nvPr/>
        </p:nvPicPr>
        <p:blipFill>
          <a:blip r:embed="rId3">
            <a:alphaModFix/>
          </a:blip>
          <a:stretch>
            <a:fillRect/>
          </a:stretch>
        </p:blipFill>
        <p:spPr>
          <a:xfrm>
            <a:off x="5941600" y="1199150"/>
            <a:ext cx="2745199" cy="2745199"/>
          </a:xfrm>
          <a:prstGeom prst="rect">
            <a:avLst/>
          </a:prstGeom>
          <a:noFill/>
          <a:ln>
            <a:noFill/>
          </a:ln>
        </p:spPr>
      </p:pic>
      <p:sp>
        <p:nvSpPr>
          <p:cNvPr id="714" name="Google Shape;714;p73"/>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715" name="Google Shape;715;p7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16" name="Google Shape;716;p7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17" name="Google Shape;717;p73"/>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Use CSS to apply styles to an HTML document.</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7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Basics</a:t>
            </a:r>
            <a:endParaRPr/>
          </a:p>
        </p:txBody>
      </p:sp>
      <p:sp>
        <p:nvSpPr>
          <p:cNvPr id="723" name="Google Shape;723;p7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As we introduce CSS, open this handy reference to the most basic selectors, properties, and values in a separate browser window.</a:t>
            </a:r>
            <a:endParaRPr>
              <a:solidFill>
                <a:schemeClr val="dk1"/>
              </a:solidFill>
            </a:endParaRPr>
          </a:p>
        </p:txBody>
      </p:sp>
      <p:sp>
        <p:nvSpPr>
          <p:cNvPr id="724" name="Google Shape;724;p7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25" name="Google Shape;725;p74"/>
          <p:cNvSpPr/>
          <p:nvPr/>
        </p:nvSpPr>
        <p:spPr>
          <a:xfrm>
            <a:off x="838500" y="2190700"/>
            <a:ext cx="7467000" cy="15195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Reference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ctr">
              <a:spcBef>
                <a:spcPts val="0"/>
              </a:spcBef>
              <a:spcAft>
                <a:spcPts val="0"/>
              </a:spcAft>
              <a:buNone/>
            </a:pPr>
            <a:r>
              <a:rPr lang="en" sz="1800" u="sng">
                <a:solidFill>
                  <a:schemeClr val="hlink"/>
                </a:solidFill>
                <a:latin typeface="Proxima Nova"/>
                <a:ea typeface="Proxima Nova"/>
                <a:cs typeface="Proxima Nova"/>
                <a:sym typeface="Proxima Nova"/>
                <a:hlinkClick r:id="rId3"/>
              </a:rPr>
              <a:t>https://codepen.io/GAmarketing/pen/QWWBpbB</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726" name="Google Shape;726;p7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727" name="Google Shape;727;p7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28" name="Google Shape;728;p74"/>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7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CSS: Cool Style Stuff</a:t>
            </a:r>
            <a:endParaRPr/>
          </a:p>
        </p:txBody>
      </p:sp>
      <p:sp>
        <p:nvSpPr>
          <p:cNvPr id="734" name="Google Shape;734;p7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 CSS doesn't actually stand for Cool Style Stuff. We live in a more boring universe, where it stands for </a:t>
            </a:r>
            <a:r>
              <a:rPr b="1" lang="en"/>
              <a:t>Cascading Style Sheets</a:t>
            </a:r>
            <a:r>
              <a:rPr lang="en"/>
              <a:t>. Let's break it down:</a:t>
            </a:r>
            <a:endParaRPr/>
          </a:p>
          <a:p>
            <a:pPr indent="-342900" lvl="0" marL="457200" rtl="0" algn="l">
              <a:spcBef>
                <a:spcPts val="1600"/>
              </a:spcBef>
              <a:spcAft>
                <a:spcPts val="0"/>
              </a:spcAft>
              <a:buSzPts val="1800"/>
              <a:buChar char="●"/>
            </a:pPr>
            <a:r>
              <a:rPr b="1" lang="en">
                <a:highlight>
                  <a:schemeClr val="accent2"/>
                </a:highlight>
              </a:rPr>
              <a:t>Cascading</a:t>
            </a:r>
            <a:r>
              <a:rPr b="1" lang="en"/>
              <a:t>:</a:t>
            </a:r>
            <a:r>
              <a:rPr lang="en"/>
              <a:t> We can define style for a lot of elements, and CSS rules will trickle down from general to more specific ones.</a:t>
            </a:r>
            <a:endParaRPr/>
          </a:p>
          <a:p>
            <a:pPr indent="-342900" lvl="0" marL="457200" rtl="0" algn="l">
              <a:spcBef>
                <a:spcPts val="0"/>
              </a:spcBef>
              <a:spcAft>
                <a:spcPts val="0"/>
              </a:spcAft>
              <a:buSzPts val="1800"/>
              <a:buChar char="●"/>
            </a:pPr>
            <a:r>
              <a:rPr b="1" lang="en">
                <a:highlight>
                  <a:schemeClr val="accent2"/>
                </a:highlight>
              </a:rPr>
              <a:t>Style</a:t>
            </a:r>
            <a:r>
              <a:rPr b="1" lang="en"/>
              <a:t>:</a:t>
            </a:r>
            <a:r>
              <a:rPr lang="en"/>
              <a:t> You've got it or you don't, and CSS has definitely got style.</a:t>
            </a:r>
            <a:endParaRPr/>
          </a:p>
          <a:p>
            <a:pPr indent="-342900" lvl="0" marL="457200" rtl="0" algn="l">
              <a:spcBef>
                <a:spcPts val="0"/>
              </a:spcBef>
              <a:spcAft>
                <a:spcPts val="0"/>
              </a:spcAft>
              <a:buSzPts val="1800"/>
              <a:buChar char="●"/>
            </a:pPr>
            <a:r>
              <a:rPr b="1" lang="en">
                <a:highlight>
                  <a:schemeClr val="accent2"/>
                </a:highlight>
              </a:rPr>
              <a:t>Sheets</a:t>
            </a:r>
            <a:r>
              <a:rPr b="1" lang="en"/>
              <a:t>:</a:t>
            </a:r>
            <a:r>
              <a:rPr lang="en"/>
              <a:t> We can define our style across several documents, each with a .css file type. </a:t>
            </a:r>
            <a:endParaRPr/>
          </a:p>
        </p:txBody>
      </p:sp>
      <p:sp>
        <p:nvSpPr>
          <p:cNvPr id="735" name="Google Shape;735;p7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36" name="Google Shape;736;p7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76"/>
          <p:cNvSpPr txBox="1"/>
          <p:nvPr/>
        </p:nvSpPr>
        <p:spPr>
          <a:xfrm>
            <a:off x="380663" y="1625725"/>
            <a:ext cx="2136600" cy="136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highlight>
                  <a:schemeClr val="accent2"/>
                </a:highlight>
                <a:latin typeface="Proxima Nova"/>
                <a:ea typeface="Proxima Nova"/>
                <a:cs typeface="Proxima Nova"/>
                <a:sym typeface="Proxima Nova"/>
              </a:rPr>
              <a:t>Selector</a:t>
            </a:r>
            <a:endParaRPr b="1" sz="1800">
              <a:highlight>
                <a:schemeClr val="accent2"/>
              </a:highlight>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800">
                <a:latin typeface="Proxima Nova"/>
                <a:ea typeface="Proxima Nova"/>
                <a:cs typeface="Proxima Nova"/>
                <a:sym typeface="Proxima Nova"/>
              </a:rPr>
              <a:t>(What We Are Styling)</a:t>
            </a:r>
            <a:endParaRPr sz="1800">
              <a:latin typeface="Proxima Nova"/>
              <a:ea typeface="Proxima Nova"/>
              <a:cs typeface="Proxima Nova"/>
              <a:sym typeface="Proxima Nova"/>
            </a:endParaRPr>
          </a:p>
        </p:txBody>
      </p:sp>
      <p:sp>
        <p:nvSpPr>
          <p:cNvPr id="742" name="Google Shape;742;p7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Anatomy of CSS</a:t>
            </a:r>
            <a:endParaRPr/>
          </a:p>
        </p:txBody>
      </p:sp>
      <p:sp>
        <p:nvSpPr>
          <p:cNvPr id="743" name="Google Shape;743;p7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44" name="Google Shape;744;p76"/>
          <p:cNvSpPr txBox="1"/>
          <p:nvPr/>
        </p:nvSpPr>
        <p:spPr>
          <a:xfrm>
            <a:off x="2517263" y="1670600"/>
            <a:ext cx="4253700" cy="167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400">
                <a:latin typeface="Inconsolata"/>
                <a:ea typeface="Inconsolata"/>
                <a:cs typeface="Inconsolata"/>
                <a:sym typeface="Inconsolata"/>
              </a:rPr>
              <a:t>p {</a:t>
            </a:r>
            <a:endParaRPr b="1" sz="2400">
              <a:latin typeface="Inconsolata"/>
              <a:ea typeface="Inconsolata"/>
              <a:cs typeface="Inconsolata"/>
              <a:sym typeface="Inconsolata"/>
            </a:endParaRPr>
          </a:p>
          <a:p>
            <a:pPr indent="0" lvl="0" marL="0" rtl="0" algn="l">
              <a:spcBef>
                <a:spcPts val="0"/>
              </a:spcBef>
              <a:spcAft>
                <a:spcPts val="0"/>
              </a:spcAft>
              <a:buNone/>
            </a:pPr>
            <a:r>
              <a:rPr b="1" lang="en" sz="2400">
                <a:latin typeface="Inconsolata"/>
                <a:ea typeface="Inconsolata"/>
                <a:cs typeface="Inconsolata"/>
                <a:sym typeface="Inconsolata"/>
              </a:rPr>
              <a:t>	color: blue;</a:t>
            </a:r>
            <a:endParaRPr b="1" sz="2400">
              <a:latin typeface="Inconsolata"/>
              <a:ea typeface="Inconsolata"/>
              <a:cs typeface="Inconsolata"/>
              <a:sym typeface="Inconsolata"/>
            </a:endParaRPr>
          </a:p>
          <a:p>
            <a:pPr indent="0" lvl="0" marL="0" rtl="0" algn="l">
              <a:spcBef>
                <a:spcPts val="0"/>
              </a:spcBef>
              <a:spcAft>
                <a:spcPts val="0"/>
              </a:spcAft>
              <a:buNone/>
            </a:pPr>
            <a:r>
              <a:rPr b="1" lang="en" sz="2400">
                <a:latin typeface="Inconsolata"/>
                <a:ea typeface="Inconsolata"/>
                <a:cs typeface="Inconsolata"/>
                <a:sym typeface="Inconsolata"/>
              </a:rPr>
              <a:t>	font-size: 20px;</a:t>
            </a:r>
            <a:endParaRPr b="1" sz="2400">
              <a:latin typeface="Inconsolata"/>
              <a:ea typeface="Inconsolata"/>
              <a:cs typeface="Inconsolata"/>
              <a:sym typeface="Inconsolata"/>
            </a:endParaRPr>
          </a:p>
          <a:p>
            <a:pPr indent="0" lvl="0" marL="0" rtl="0" algn="l">
              <a:spcBef>
                <a:spcPts val="0"/>
              </a:spcBef>
              <a:spcAft>
                <a:spcPts val="0"/>
              </a:spcAft>
              <a:buNone/>
            </a:pPr>
            <a:r>
              <a:rPr b="1" lang="en" sz="2400">
                <a:latin typeface="Inconsolata"/>
                <a:ea typeface="Inconsolata"/>
                <a:cs typeface="Inconsolata"/>
                <a:sym typeface="Inconsolata"/>
              </a:rPr>
              <a:t>	font-style: italic;</a:t>
            </a:r>
            <a:endParaRPr b="1" sz="2400">
              <a:latin typeface="Inconsolata"/>
              <a:ea typeface="Inconsolata"/>
              <a:cs typeface="Inconsolata"/>
              <a:sym typeface="Inconsolata"/>
            </a:endParaRPr>
          </a:p>
          <a:p>
            <a:pPr indent="0" lvl="0" marL="0" rtl="0" algn="l">
              <a:spcBef>
                <a:spcPts val="0"/>
              </a:spcBef>
              <a:spcAft>
                <a:spcPts val="0"/>
              </a:spcAft>
              <a:buNone/>
            </a:pPr>
            <a:r>
              <a:rPr b="1" lang="en" sz="2400">
                <a:latin typeface="Inconsolata"/>
                <a:ea typeface="Inconsolata"/>
                <a:cs typeface="Inconsolata"/>
                <a:sym typeface="Inconsolata"/>
              </a:rPr>
              <a:t>}</a:t>
            </a:r>
            <a:endParaRPr b="1" sz="2400">
              <a:latin typeface="Inconsolata"/>
              <a:ea typeface="Inconsolata"/>
              <a:cs typeface="Inconsolata"/>
              <a:sym typeface="Inconsolata"/>
            </a:endParaRPr>
          </a:p>
        </p:txBody>
      </p:sp>
      <p:cxnSp>
        <p:nvCxnSpPr>
          <p:cNvPr id="745" name="Google Shape;745;p76"/>
          <p:cNvCxnSpPr/>
          <p:nvPr/>
        </p:nvCxnSpPr>
        <p:spPr>
          <a:xfrm>
            <a:off x="2047213" y="1873150"/>
            <a:ext cx="407400" cy="0"/>
          </a:xfrm>
          <a:prstGeom prst="straightConnector1">
            <a:avLst/>
          </a:prstGeom>
          <a:noFill/>
          <a:ln cap="flat" cmpd="sng" w="38100">
            <a:solidFill>
              <a:schemeClr val="accent2"/>
            </a:solidFill>
            <a:prstDash val="solid"/>
            <a:round/>
            <a:headEnd len="med" w="med" type="none"/>
            <a:tailEnd len="med" w="med" type="stealth"/>
          </a:ln>
        </p:spPr>
      </p:cxnSp>
      <p:grpSp>
        <p:nvGrpSpPr>
          <p:cNvPr id="746" name="Google Shape;746;p76"/>
          <p:cNvGrpSpPr/>
          <p:nvPr/>
        </p:nvGrpSpPr>
        <p:grpSpPr>
          <a:xfrm rot="-5400000">
            <a:off x="5288758" y="2341842"/>
            <a:ext cx="1761646" cy="329425"/>
            <a:chOff x="1528775" y="3266275"/>
            <a:chExt cx="4672800" cy="329425"/>
          </a:xfrm>
        </p:grpSpPr>
        <p:cxnSp>
          <p:nvCxnSpPr>
            <p:cNvPr id="747" name="Google Shape;747;p76"/>
            <p:cNvCxnSpPr/>
            <p:nvPr/>
          </p:nvCxnSpPr>
          <p:spPr>
            <a:xfrm>
              <a:off x="1528775" y="3577625"/>
              <a:ext cx="4672800" cy="0"/>
            </a:xfrm>
            <a:prstGeom prst="straightConnector1">
              <a:avLst/>
            </a:prstGeom>
            <a:noFill/>
            <a:ln cap="flat" cmpd="sng" w="38100">
              <a:solidFill>
                <a:schemeClr val="accent2"/>
              </a:solidFill>
              <a:prstDash val="solid"/>
              <a:round/>
              <a:headEnd len="med" w="med" type="none"/>
              <a:tailEnd len="med" w="med" type="none"/>
            </a:ln>
          </p:spPr>
        </p:cxnSp>
        <p:cxnSp>
          <p:nvCxnSpPr>
            <p:cNvPr id="748" name="Google Shape;748;p76"/>
            <p:cNvCxnSpPr/>
            <p:nvPr/>
          </p:nvCxnSpPr>
          <p:spPr>
            <a:xfrm rot="10800000">
              <a:off x="1533525" y="3266300"/>
              <a:ext cx="0" cy="329400"/>
            </a:xfrm>
            <a:prstGeom prst="straightConnector1">
              <a:avLst/>
            </a:prstGeom>
            <a:noFill/>
            <a:ln cap="flat" cmpd="sng" w="38100">
              <a:solidFill>
                <a:schemeClr val="accent2"/>
              </a:solidFill>
              <a:prstDash val="solid"/>
              <a:round/>
              <a:headEnd len="med" w="med" type="none"/>
              <a:tailEnd len="med" w="med" type="none"/>
            </a:ln>
          </p:spPr>
        </p:cxnSp>
        <p:cxnSp>
          <p:nvCxnSpPr>
            <p:cNvPr id="749" name="Google Shape;749;p76"/>
            <p:cNvCxnSpPr/>
            <p:nvPr/>
          </p:nvCxnSpPr>
          <p:spPr>
            <a:xfrm rot="10800000">
              <a:off x="6181725" y="3266275"/>
              <a:ext cx="0" cy="307200"/>
            </a:xfrm>
            <a:prstGeom prst="straightConnector1">
              <a:avLst/>
            </a:prstGeom>
            <a:noFill/>
            <a:ln cap="flat" cmpd="sng" w="38100">
              <a:solidFill>
                <a:schemeClr val="accent2"/>
              </a:solidFill>
              <a:prstDash val="solid"/>
              <a:round/>
              <a:headEnd len="med" w="med" type="none"/>
              <a:tailEnd len="med" w="med" type="none"/>
            </a:ln>
          </p:spPr>
        </p:cxnSp>
      </p:grpSp>
      <p:sp>
        <p:nvSpPr>
          <p:cNvPr id="750" name="Google Shape;750;p76"/>
          <p:cNvSpPr txBox="1"/>
          <p:nvPr/>
        </p:nvSpPr>
        <p:spPr>
          <a:xfrm>
            <a:off x="6472263" y="2019675"/>
            <a:ext cx="2136600" cy="136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800">
                <a:highlight>
                  <a:schemeClr val="accent2"/>
                </a:highlight>
                <a:latin typeface="Proxima Nova"/>
                <a:ea typeface="Proxima Nova"/>
                <a:cs typeface="Proxima Nova"/>
                <a:sym typeface="Proxima Nova"/>
              </a:rPr>
              <a:t>Declaration Block</a:t>
            </a:r>
            <a:endParaRPr b="1" sz="1800">
              <a:highlight>
                <a:schemeClr val="accent2"/>
              </a:highlight>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800">
                <a:latin typeface="Proxima Nova"/>
                <a:ea typeface="Proxima Nova"/>
                <a:cs typeface="Proxima Nova"/>
                <a:sym typeface="Proxima Nova"/>
              </a:rPr>
              <a:t>(Our Styles)</a:t>
            </a:r>
            <a:endParaRPr sz="1800">
              <a:latin typeface="Proxima Nova"/>
              <a:ea typeface="Proxima Nova"/>
              <a:cs typeface="Proxima Nova"/>
              <a:sym typeface="Proxima Nova"/>
            </a:endParaRPr>
          </a:p>
        </p:txBody>
      </p:sp>
      <p:sp>
        <p:nvSpPr>
          <p:cNvPr id="751" name="Google Shape;751;p7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Properties</a:t>
            </a:r>
            <a:endParaRPr/>
          </a:p>
        </p:txBody>
      </p:sp>
      <p:sp>
        <p:nvSpPr>
          <p:cNvPr id="757" name="Google Shape;757;p77"/>
          <p:cNvSpPr txBox="1"/>
          <p:nvPr>
            <p:ph idx="4294967295" type="body"/>
          </p:nvPr>
        </p:nvSpPr>
        <p:spPr>
          <a:xfrm>
            <a:off x="457200" y="2498600"/>
            <a:ext cx="8219100" cy="18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highlight>
                  <a:schemeClr val="accent2"/>
                </a:highlight>
              </a:rPr>
              <a:t>Properties</a:t>
            </a:r>
            <a:r>
              <a:rPr lang="en">
                <a:solidFill>
                  <a:schemeClr val="dk1"/>
                </a:solidFill>
              </a:rPr>
              <a:t> are parts of the CSS spec that control style behavior. Most are logically named, but not all.</a:t>
            </a:r>
            <a:endParaRPr>
              <a:solidFill>
                <a:schemeClr val="dk1"/>
              </a:solidFill>
            </a:endParaRPr>
          </a:p>
          <a:p>
            <a:pPr indent="0" lvl="0" marL="0" rtl="0" algn="l">
              <a:spcBef>
                <a:spcPts val="1600"/>
              </a:spcBef>
              <a:spcAft>
                <a:spcPts val="1600"/>
              </a:spcAft>
              <a:buNone/>
            </a:pPr>
            <a:r>
              <a:rPr lang="en">
                <a:solidFill>
                  <a:schemeClr val="dk1"/>
                </a:solidFill>
              </a:rPr>
              <a:t>Properties will always be followed by a colon, then the value. </a:t>
            </a:r>
            <a:endParaRPr>
              <a:solidFill>
                <a:schemeClr val="dk1"/>
              </a:solidFill>
            </a:endParaRPr>
          </a:p>
        </p:txBody>
      </p:sp>
      <p:sp>
        <p:nvSpPr>
          <p:cNvPr id="758" name="Google Shape;758;p77"/>
          <p:cNvSpPr/>
          <p:nvPr/>
        </p:nvSpPr>
        <p:spPr>
          <a:xfrm>
            <a:off x="545200" y="1028375"/>
            <a:ext cx="8013000" cy="12678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p {</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a:t>
            </a:r>
            <a:r>
              <a:rPr lang="en" sz="1800">
                <a:solidFill>
                  <a:schemeClr val="dk1"/>
                </a:solidFill>
                <a:highlight>
                  <a:schemeClr val="accent2"/>
                </a:highlight>
                <a:latin typeface="Inconsolata"/>
                <a:ea typeface="Inconsolata"/>
                <a:cs typeface="Inconsolata"/>
                <a:sym typeface="Inconsolata"/>
              </a:rPr>
              <a:t>color</a:t>
            </a:r>
            <a:r>
              <a:rPr lang="en" sz="1800">
                <a:solidFill>
                  <a:schemeClr val="dk1"/>
                </a:solidFill>
                <a:latin typeface="Inconsolata"/>
                <a:ea typeface="Inconsolata"/>
                <a:cs typeface="Inconsolata"/>
                <a:sym typeface="Inconsolata"/>
              </a:rPr>
              <a:t>: white;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a:t>
            </a:r>
            <a:r>
              <a:rPr lang="en" sz="1800">
                <a:solidFill>
                  <a:schemeClr val="dk1"/>
                </a:solidFill>
                <a:highlight>
                  <a:schemeClr val="accent2"/>
                </a:highlight>
                <a:latin typeface="Inconsolata"/>
                <a:ea typeface="Inconsolata"/>
                <a:cs typeface="Inconsolata"/>
                <a:sym typeface="Inconsolata"/>
              </a:rPr>
              <a:t>text-decoration</a:t>
            </a:r>
            <a:r>
              <a:rPr lang="en" sz="1800">
                <a:solidFill>
                  <a:schemeClr val="dk1"/>
                </a:solidFill>
                <a:latin typeface="Inconsolata"/>
                <a:ea typeface="Inconsolata"/>
                <a:cs typeface="Inconsolata"/>
                <a:sym typeface="Inconsolata"/>
              </a:rPr>
              <a:t>: underline;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p:txBody>
      </p:sp>
      <p:sp>
        <p:nvSpPr>
          <p:cNvPr id="759" name="Google Shape;759;p77"/>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760" name="Google Shape;760;p7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61" name="Google Shape;761;p7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Properties + Values</a:t>
            </a:r>
            <a:endParaRPr/>
          </a:p>
        </p:txBody>
      </p:sp>
      <p:sp>
        <p:nvSpPr>
          <p:cNvPr id="767" name="Google Shape;767;p78"/>
          <p:cNvSpPr txBox="1"/>
          <p:nvPr>
            <p:ph idx="4294967295" type="body"/>
          </p:nvPr>
        </p:nvSpPr>
        <p:spPr>
          <a:xfrm>
            <a:off x="457200" y="2471475"/>
            <a:ext cx="8219100" cy="191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In this example, all </a:t>
            </a:r>
            <a:r>
              <a:rPr b="1" lang="en">
                <a:solidFill>
                  <a:schemeClr val="dk1"/>
                </a:solidFill>
                <a:latin typeface="Inconsolata"/>
                <a:ea typeface="Inconsolata"/>
                <a:cs typeface="Inconsolata"/>
                <a:sym typeface="Inconsolata"/>
              </a:rPr>
              <a:t>p</a:t>
            </a:r>
            <a:r>
              <a:rPr lang="en">
                <a:solidFill>
                  <a:schemeClr val="dk1"/>
                </a:solidFill>
              </a:rPr>
              <a:t> tags have their </a:t>
            </a:r>
            <a:r>
              <a:rPr b="1" lang="en">
                <a:solidFill>
                  <a:schemeClr val="dk1"/>
                </a:solidFill>
                <a:latin typeface="Inconsolata"/>
                <a:ea typeface="Inconsolata"/>
                <a:cs typeface="Inconsolata"/>
                <a:sym typeface="Inconsolata"/>
              </a:rPr>
              <a:t>color</a:t>
            </a:r>
            <a:r>
              <a:rPr lang="en">
                <a:solidFill>
                  <a:schemeClr val="dk1"/>
                </a:solidFill>
              </a:rPr>
              <a:t> property set to the value of </a:t>
            </a:r>
            <a:r>
              <a:rPr b="1" lang="en">
                <a:solidFill>
                  <a:schemeClr val="dk1"/>
                </a:solidFill>
                <a:latin typeface="Inconsolata"/>
                <a:ea typeface="Inconsolata"/>
                <a:cs typeface="Inconsolata"/>
                <a:sym typeface="Inconsolata"/>
              </a:rPr>
              <a:t>white</a:t>
            </a:r>
            <a:r>
              <a:rPr lang="en">
                <a:solidFill>
                  <a:schemeClr val="dk1"/>
                </a:solidFill>
              </a:rPr>
              <a:t>. This changes their font color to the given value.</a:t>
            </a:r>
            <a:endParaRPr>
              <a:solidFill>
                <a:schemeClr val="dk1"/>
              </a:solidFill>
            </a:endParaRPr>
          </a:p>
          <a:p>
            <a:pPr indent="0" lvl="0" marL="0" rtl="0" algn="l">
              <a:spcBef>
                <a:spcPts val="1600"/>
              </a:spcBef>
              <a:spcAft>
                <a:spcPts val="1600"/>
              </a:spcAft>
              <a:buNone/>
            </a:pPr>
            <a:r>
              <a:rPr lang="en">
                <a:solidFill>
                  <a:schemeClr val="dk1"/>
                </a:solidFill>
              </a:rPr>
              <a:t>You must have at least one property-value pair per selector (otherwise, nothing happens), and they </a:t>
            </a:r>
            <a:r>
              <a:rPr b="1" lang="en">
                <a:solidFill>
                  <a:schemeClr val="dk1"/>
                </a:solidFill>
                <a:highlight>
                  <a:schemeClr val="accent2"/>
                </a:highlight>
              </a:rPr>
              <a:t>MUST</a:t>
            </a:r>
            <a:r>
              <a:rPr lang="en">
                <a:solidFill>
                  <a:schemeClr val="dk1"/>
                </a:solidFill>
                <a:highlight>
                  <a:schemeClr val="accent2"/>
                </a:highlight>
              </a:rPr>
              <a:t> </a:t>
            </a:r>
            <a:r>
              <a:rPr b="1" lang="en">
                <a:solidFill>
                  <a:schemeClr val="dk1"/>
                </a:solidFill>
                <a:highlight>
                  <a:schemeClr val="accent2"/>
                </a:highlight>
              </a:rPr>
              <a:t>always</a:t>
            </a:r>
            <a:r>
              <a:rPr b="1" lang="en">
                <a:solidFill>
                  <a:schemeClr val="dk1"/>
                </a:solidFill>
                <a:highlight>
                  <a:schemeClr val="accent2"/>
                </a:highlight>
              </a:rPr>
              <a:t> end with a semicolon</a:t>
            </a:r>
            <a:r>
              <a:rPr lang="en">
                <a:solidFill>
                  <a:schemeClr val="dk1"/>
                </a:solidFill>
              </a:rPr>
              <a:t>.</a:t>
            </a:r>
            <a:endParaRPr>
              <a:solidFill>
                <a:schemeClr val="dk1"/>
              </a:solidFill>
            </a:endParaRPr>
          </a:p>
        </p:txBody>
      </p:sp>
      <p:sp>
        <p:nvSpPr>
          <p:cNvPr id="768" name="Google Shape;768;p78"/>
          <p:cNvSpPr/>
          <p:nvPr/>
        </p:nvSpPr>
        <p:spPr>
          <a:xfrm>
            <a:off x="545200" y="1028375"/>
            <a:ext cx="8013000" cy="12678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p {</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color: </a:t>
            </a:r>
            <a:r>
              <a:rPr lang="en" sz="1800">
                <a:solidFill>
                  <a:schemeClr val="dk1"/>
                </a:solidFill>
                <a:highlight>
                  <a:schemeClr val="accent2"/>
                </a:highlight>
                <a:latin typeface="Inconsolata"/>
                <a:ea typeface="Inconsolata"/>
                <a:cs typeface="Inconsolata"/>
                <a:sym typeface="Inconsolata"/>
              </a:rPr>
              <a:t>white</a:t>
            </a: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p:txBody>
      </p:sp>
      <p:sp>
        <p:nvSpPr>
          <p:cNvPr id="769" name="Google Shape;769;p78"/>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770" name="Google Shape;770;p7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71" name="Google Shape;771;p7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Properties + Values (Cont.)</a:t>
            </a:r>
            <a:endParaRPr/>
          </a:p>
        </p:txBody>
      </p:sp>
      <p:sp>
        <p:nvSpPr>
          <p:cNvPr id="777" name="Google Shape;777;p79"/>
          <p:cNvSpPr txBox="1"/>
          <p:nvPr>
            <p:ph idx="4294967295" type="body"/>
          </p:nvPr>
        </p:nvSpPr>
        <p:spPr>
          <a:xfrm>
            <a:off x="457200" y="2896600"/>
            <a:ext cx="8219100" cy="185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You can have an </a:t>
            </a:r>
            <a:r>
              <a:rPr lang="en">
                <a:solidFill>
                  <a:schemeClr val="dk1"/>
                </a:solidFill>
                <a:highlight>
                  <a:schemeClr val="accent2"/>
                </a:highlight>
              </a:rPr>
              <a:t>unlimited amount of property-value pairs</a:t>
            </a:r>
            <a:r>
              <a:rPr lang="en">
                <a:solidFill>
                  <a:schemeClr val="dk1"/>
                </a:solidFill>
              </a:rPr>
              <a:t> in a style declaration. </a:t>
            </a:r>
            <a:endParaRPr>
              <a:solidFill>
                <a:schemeClr val="dk1"/>
              </a:solidFill>
            </a:endParaRPr>
          </a:p>
          <a:p>
            <a:pPr indent="0" lvl="0" marL="0" rtl="0" algn="l">
              <a:spcBef>
                <a:spcPts val="1600"/>
              </a:spcBef>
              <a:spcAft>
                <a:spcPts val="1600"/>
              </a:spcAft>
              <a:buNone/>
            </a:pPr>
            <a:r>
              <a:rPr lang="en">
                <a:solidFill>
                  <a:schemeClr val="dk1"/>
                </a:solidFill>
              </a:rPr>
              <a:t>If you find that many declarations share the same property-value pairs, consider declaring those pairs in a more broadly targeted selector.</a:t>
            </a:r>
            <a:endParaRPr>
              <a:solidFill>
                <a:schemeClr val="dk1"/>
              </a:solidFill>
            </a:endParaRPr>
          </a:p>
        </p:txBody>
      </p:sp>
      <p:sp>
        <p:nvSpPr>
          <p:cNvPr id="778" name="Google Shape;778;p79"/>
          <p:cNvSpPr/>
          <p:nvPr/>
        </p:nvSpPr>
        <p:spPr>
          <a:xfrm>
            <a:off x="545200" y="1028375"/>
            <a:ext cx="8013000" cy="17757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p {</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color: white;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font-weight: bold;</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padding: 15px;</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text-decoration: underline;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p:txBody>
      </p:sp>
      <p:sp>
        <p:nvSpPr>
          <p:cNvPr id="779" name="Google Shape;779;p7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780" name="Google Shape;780;p7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81" name="Google Shape;781;p7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80"/>
          <p:cNvPicPr preferRelativeResize="0"/>
          <p:nvPr/>
        </p:nvPicPr>
        <p:blipFill>
          <a:blip r:embed="rId3">
            <a:alphaModFix/>
          </a:blip>
          <a:stretch>
            <a:fillRect/>
          </a:stretch>
        </p:blipFill>
        <p:spPr>
          <a:xfrm>
            <a:off x="1346525" y="1028455"/>
            <a:ext cx="6594939" cy="2703925"/>
          </a:xfrm>
          <a:prstGeom prst="rect">
            <a:avLst/>
          </a:prstGeom>
          <a:noFill/>
          <a:ln>
            <a:noFill/>
          </a:ln>
        </p:spPr>
      </p:pic>
      <p:sp>
        <p:nvSpPr>
          <p:cNvPr id="787" name="Google Shape;787;p8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Whole Universe of CSS Properties &amp; Values</a:t>
            </a:r>
            <a:endParaRPr/>
          </a:p>
        </p:txBody>
      </p:sp>
      <p:sp>
        <p:nvSpPr>
          <p:cNvPr id="788" name="Google Shape;788;p80"/>
          <p:cNvSpPr/>
          <p:nvPr/>
        </p:nvSpPr>
        <p:spPr>
          <a:xfrm>
            <a:off x="2164650" y="3794100"/>
            <a:ext cx="4650900" cy="76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A good developer only has to know the planet they are on.</a:t>
            </a:r>
            <a:endParaRPr b="1" sz="1800">
              <a:latin typeface="Proxima Nova"/>
              <a:ea typeface="Proxima Nova"/>
              <a:cs typeface="Proxima Nova"/>
              <a:sym typeface="Proxima Nova"/>
            </a:endParaRPr>
          </a:p>
        </p:txBody>
      </p:sp>
      <p:cxnSp>
        <p:nvCxnSpPr>
          <p:cNvPr id="789" name="Google Shape;789;p80"/>
          <p:cNvCxnSpPr/>
          <p:nvPr/>
        </p:nvCxnSpPr>
        <p:spPr>
          <a:xfrm rot="10800000">
            <a:off x="4717500" y="3137600"/>
            <a:ext cx="0" cy="822900"/>
          </a:xfrm>
          <a:prstGeom prst="straightConnector1">
            <a:avLst/>
          </a:prstGeom>
          <a:noFill/>
          <a:ln cap="flat" cmpd="sng" w="9525">
            <a:solidFill>
              <a:schemeClr val="dk2"/>
            </a:solidFill>
            <a:prstDash val="solid"/>
            <a:round/>
            <a:headEnd len="med" w="med" type="none"/>
            <a:tailEnd len="med" w="med" type="triangle"/>
          </a:ln>
        </p:spPr>
      </p:cxnSp>
      <p:sp>
        <p:nvSpPr>
          <p:cNvPr id="790" name="Google Shape;790;p80"/>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791" name="Google Shape;791;p8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792" name="Google Shape;792;p8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8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CSS Properties</a:t>
            </a:r>
            <a:endParaRPr/>
          </a:p>
        </p:txBody>
      </p:sp>
      <p:graphicFrame>
        <p:nvGraphicFramePr>
          <p:cNvPr id="798" name="Google Shape;798;p81"/>
          <p:cNvGraphicFramePr/>
          <p:nvPr/>
        </p:nvGraphicFramePr>
        <p:xfrm>
          <a:off x="600913" y="853070"/>
          <a:ext cx="3000000" cy="3000000"/>
        </p:xfrm>
        <a:graphic>
          <a:graphicData uri="http://schemas.openxmlformats.org/drawingml/2006/table">
            <a:tbl>
              <a:tblPr>
                <a:noFill/>
                <a:tableStyleId>{2AD0AD1E-4AA1-4FD8-BB01-E50C91403719}</a:tableStyleId>
              </a:tblPr>
              <a:tblGrid>
                <a:gridCol w="2107850"/>
                <a:gridCol w="5715800"/>
              </a:tblGrid>
              <a:tr h="398775">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Property Name</a:t>
                      </a:r>
                      <a:endParaRPr b="1" sz="1600">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017991"/>
                    </a:solidFill>
                  </a:tcPr>
                </a:tc>
                <a:tc>
                  <a:txBody>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Description</a:t>
                      </a:r>
                      <a:endParaRPr b="1" sz="1600">
                        <a:solidFill>
                          <a:srgbClr val="FFFFFF"/>
                        </a:solidFill>
                        <a:latin typeface="Proxima Nova"/>
                        <a:ea typeface="Proxima Nova"/>
                        <a:cs typeface="Proxima Nova"/>
                        <a:sym typeface="Proxima Nova"/>
                      </a:endParaRPr>
                    </a:p>
                  </a:txBody>
                  <a:tcPr marT="91425" marB="91425" marR="91425" marL="91425">
                    <a:lnB cap="flat" cmpd="sng" w="9525">
                      <a:solidFill>
                        <a:srgbClr val="9E9E9E"/>
                      </a:solidFill>
                      <a:prstDash val="solid"/>
                      <a:round/>
                      <a:headEnd len="sm" w="sm" type="none"/>
                      <a:tailEnd len="sm" w="sm" type="none"/>
                    </a:lnB>
                    <a:solidFill>
                      <a:srgbClr val="017991"/>
                    </a:solidFill>
                  </a:tcPr>
                </a:tc>
              </a:tr>
              <a:tr h="557575">
                <a:tc>
                  <a:txBody>
                    <a:bodyPr/>
                    <a:lstStyle/>
                    <a:p>
                      <a:pPr indent="0" lvl="0" marL="0" rtl="0" algn="l">
                        <a:spcBef>
                          <a:spcPts val="0"/>
                        </a:spcBef>
                        <a:spcAft>
                          <a:spcPts val="0"/>
                        </a:spcAft>
                        <a:buNone/>
                      </a:pPr>
                      <a:r>
                        <a:rPr b="1" lang="en">
                          <a:latin typeface="Inconsolata"/>
                          <a:ea typeface="Inconsolata"/>
                          <a:cs typeface="Inconsolata"/>
                          <a:sym typeface="Inconsolata"/>
                        </a:rPr>
                        <a:t>background, background-color</a:t>
                      </a:r>
                      <a:endParaRPr b="1">
                        <a:latin typeface="Inconsolata"/>
                        <a:ea typeface="Inconsolata"/>
                        <a:cs typeface="Inconsolata"/>
                        <a:sym typeface="Inconsolat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The style behind an element; can be images, colors, or gradients.</a:t>
                      </a:r>
                      <a:endParaRPr>
                        <a:latin typeface="Proxima Nova"/>
                        <a:ea typeface="Proxima Nova"/>
                        <a:cs typeface="Proxima Nova"/>
                        <a:sym typeface="Proxima Nova"/>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475">
                <a:tc>
                  <a:txBody>
                    <a:bodyPr/>
                    <a:lstStyle/>
                    <a:p>
                      <a:pPr indent="0" lvl="0" marL="0" rtl="0" algn="l">
                        <a:spcBef>
                          <a:spcPts val="0"/>
                        </a:spcBef>
                        <a:spcAft>
                          <a:spcPts val="0"/>
                        </a:spcAft>
                        <a:buNone/>
                      </a:pPr>
                      <a:r>
                        <a:rPr b="1" lang="en">
                          <a:latin typeface="Inconsolata"/>
                          <a:ea typeface="Inconsolata"/>
                          <a:cs typeface="Inconsolata"/>
                          <a:sym typeface="Inconsolata"/>
                        </a:rPr>
                        <a:t>border</a:t>
                      </a:r>
                      <a:endParaRPr b="1">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Styles the edges around an element.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475">
                <a:tc>
                  <a:txBody>
                    <a:bodyPr/>
                    <a:lstStyle/>
                    <a:p>
                      <a:pPr indent="0" lvl="0" marL="0" rtl="0" algn="l">
                        <a:spcBef>
                          <a:spcPts val="0"/>
                        </a:spcBef>
                        <a:spcAft>
                          <a:spcPts val="0"/>
                        </a:spcAft>
                        <a:buNone/>
                      </a:pPr>
                      <a:r>
                        <a:rPr b="1" lang="en">
                          <a:latin typeface="Inconsolata"/>
                          <a:ea typeface="Inconsolata"/>
                          <a:cs typeface="Inconsolata"/>
                          <a:sym typeface="Inconsolata"/>
                        </a:rPr>
                        <a:t>color</a:t>
                      </a:r>
                      <a:endParaRPr b="1">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Sets the color of text, NOT the background color.</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25250">
                <a:tc>
                  <a:txBody>
                    <a:bodyPr/>
                    <a:lstStyle/>
                    <a:p>
                      <a:pPr indent="0" lvl="0" marL="0" rtl="0" algn="l">
                        <a:spcBef>
                          <a:spcPts val="0"/>
                        </a:spcBef>
                        <a:spcAft>
                          <a:spcPts val="0"/>
                        </a:spcAft>
                        <a:buNone/>
                      </a:pPr>
                      <a:r>
                        <a:rPr b="1" lang="en">
                          <a:latin typeface="Inconsolata"/>
                          <a:ea typeface="Inconsolata"/>
                          <a:cs typeface="Inconsolata"/>
                          <a:sym typeface="Inconsolata"/>
                        </a:rPr>
                        <a:t>font</a:t>
                      </a:r>
                      <a:endParaRPr b="1">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500"/>
                        </a:spcAft>
                        <a:buClr>
                          <a:schemeClr val="dk1"/>
                        </a:buClr>
                        <a:buSzPts val="1100"/>
                        <a:buFont typeface="Arial"/>
                        <a:buNone/>
                      </a:pPr>
                      <a:r>
                        <a:rPr lang="en">
                          <a:solidFill>
                            <a:schemeClr val="dk1"/>
                          </a:solidFill>
                          <a:latin typeface="Proxima Nova"/>
                          <a:ea typeface="Proxima Nova"/>
                          <a:cs typeface="Proxima Nova"/>
                          <a:sym typeface="Proxima Nova"/>
                        </a:rPr>
                        <a:t>Controls font family, size, style, and weight.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475">
                <a:tc>
                  <a:txBody>
                    <a:bodyPr/>
                    <a:lstStyle/>
                    <a:p>
                      <a:pPr indent="0" lvl="0" marL="0" rtl="0" algn="l">
                        <a:spcBef>
                          <a:spcPts val="0"/>
                        </a:spcBef>
                        <a:spcAft>
                          <a:spcPts val="0"/>
                        </a:spcAft>
                        <a:buNone/>
                      </a:pPr>
                      <a:r>
                        <a:rPr b="1" lang="en">
                          <a:latin typeface="Inconsolata"/>
                          <a:ea typeface="Inconsolata"/>
                          <a:cs typeface="Inconsolata"/>
                          <a:sym typeface="Inconsolata"/>
                        </a:rPr>
                        <a:t>height, width</a:t>
                      </a:r>
                      <a:endParaRPr b="1">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Sets how tall or wide an element should be in px, %, or ems.</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475">
                <a:tc>
                  <a:txBody>
                    <a:bodyPr/>
                    <a:lstStyle/>
                    <a:p>
                      <a:pPr indent="0" lvl="0" marL="0" rtl="0" algn="l">
                        <a:spcBef>
                          <a:spcPts val="0"/>
                        </a:spcBef>
                        <a:spcAft>
                          <a:spcPts val="0"/>
                        </a:spcAft>
                        <a:buNone/>
                      </a:pPr>
                      <a:r>
                        <a:rPr b="1" lang="en">
                          <a:latin typeface="Inconsolata"/>
                          <a:ea typeface="Inconsolata"/>
                          <a:cs typeface="Inconsolata"/>
                          <a:sym typeface="Inconsolata"/>
                        </a:rPr>
                        <a:t>margin</a:t>
                      </a:r>
                      <a:endParaRPr b="1">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Creates space outside of an element.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475">
                <a:tc>
                  <a:txBody>
                    <a:bodyPr/>
                    <a:lstStyle/>
                    <a:p>
                      <a:pPr indent="0" lvl="0" marL="0" rtl="0" algn="l">
                        <a:spcBef>
                          <a:spcPts val="0"/>
                        </a:spcBef>
                        <a:spcAft>
                          <a:spcPts val="0"/>
                        </a:spcAft>
                        <a:buNone/>
                      </a:pPr>
                      <a:r>
                        <a:rPr b="1" lang="en">
                          <a:latin typeface="Inconsolata"/>
                          <a:ea typeface="Inconsolata"/>
                          <a:cs typeface="Inconsolata"/>
                          <a:sym typeface="Inconsolata"/>
                        </a:rPr>
                        <a:t>padding</a:t>
                      </a:r>
                      <a:endParaRPr b="1">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Creates space on the inside border of an element.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63475">
                <a:tc>
                  <a:txBody>
                    <a:bodyPr/>
                    <a:lstStyle/>
                    <a:p>
                      <a:pPr indent="0" lvl="0" marL="0" rtl="0" algn="l">
                        <a:spcBef>
                          <a:spcPts val="0"/>
                        </a:spcBef>
                        <a:spcAft>
                          <a:spcPts val="0"/>
                        </a:spcAft>
                        <a:buNone/>
                      </a:pPr>
                      <a:r>
                        <a:rPr b="1" lang="en">
                          <a:latin typeface="Inconsolata"/>
                          <a:ea typeface="Inconsolata"/>
                          <a:cs typeface="Inconsolata"/>
                          <a:sym typeface="Inconsolata"/>
                        </a:rPr>
                        <a:t>text-align</a:t>
                      </a:r>
                      <a:endParaRPr b="1">
                        <a:latin typeface="Inconsolata"/>
                        <a:ea typeface="Inconsolata"/>
                        <a:cs typeface="Inconsolata"/>
                        <a:sym typeface="Inconsolat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Defines the direction that text lines up in an element.</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799" name="Google Shape;799;p81"/>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800" name="Google Shape;800;p8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01" name="Google Shape;801;p8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graphicFrame>
        <p:nvGraphicFramePr>
          <p:cNvPr id="304" name="Google Shape;304;p37"/>
          <p:cNvGraphicFramePr/>
          <p:nvPr/>
        </p:nvGraphicFramePr>
        <p:xfrm>
          <a:off x="1727275" y="1087850"/>
          <a:ext cx="3000000" cy="3000000"/>
        </p:xfrm>
        <a:graphic>
          <a:graphicData uri="http://schemas.openxmlformats.org/drawingml/2006/table">
            <a:tbl>
              <a:tblPr>
                <a:noFill/>
                <a:tableStyleId>{04F37437-4C78-4E5D-AB94-6641FEF9961E}</a:tableStyleId>
              </a:tblPr>
              <a:tblGrid>
                <a:gridCol w="1772400"/>
                <a:gridCol w="3917050"/>
              </a:tblGrid>
              <a:tr h="388950">
                <a:tc gridSpan="2">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Today’s Schedule</a:t>
                      </a:r>
                      <a:endParaRPr b="1">
                        <a:solidFill>
                          <a:srgbClr val="FFFFFF"/>
                        </a:solidFill>
                        <a:latin typeface="Proxima Nova"/>
                        <a:ea typeface="Proxima Nova"/>
                        <a:cs typeface="Proxima Nova"/>
                        <a:sym typeface="Proxima Nova"/>
                      </a:endParaRPr>
                    </a:p>
                  </a:txBody>
                  <a:tcPr marT="76200" marB="76200" marR="76200" marL="76200" anchor="ctr">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B7B7B7"/>
                      </a:solidFill>
                      <a:prstDash val="solid"/>
                      <a:round/>
                      <a:headEnd len="sm" w="sm" type="none"/>
                      <a:tailEnd len="sm" w="sm" type="none"/>
                    </a:lnB>
                    <a:solidFill>
                      <a:schemeClr val="dk2"/>
                    </a:solidFill>
                  </a:tcPr>
                </a:tc>
                <a:tc hMerge="1"/>
              </a:tr>
              <a:tr h="414800">
                <a:tc>
                  <a:txBody>
                    <a:bodyPr/>
                    <a:lstStyle/>
                    <a:p>
                      <a:pPr indent="0" lvl="0" marL="0" rtl="0" algn="ctr">
                        <a:spcBef>
                          <a:spcPts val="0"/>
                        </a:spcBef>
                        <a:spcAft>
                          <a:spcPts val="0"/>
                        </a:spcAft>
                        <a:buNone/>
                      </a:pPr>
                      <a:r>
                        <a:rPr lang="en">
                          <a:latin typeface="Proxima Nova"/>
                          <a:ea typeface="Proxima Nova"/>
                          <a:cs typeface="Proxima Nova"/>
                          <a:sym typeface="Proxima Nova"/>
                        </a:rPr>
                        <a:t>10–11:30 a.m.</a:t>
                      </a:r>
                      <a:endParaRPr>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Building the Web With HTML</a:t>
                      </a:r>
                      <a:endParaRPr>
                        <a:solidFill>
                          <a:srgbClr val="FF0000"/>
                        </a:solidFill>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r h="414800">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11:30 a.m.</a:t>
                      </a:r>
                      <a:r>
                        <a:rPr lang="en">
                          <a:solidFill>
                            <a:schemeClr val="dk1"/>
                          </a:solidFill>
                          <a:latin typeface="Proxima Nova"/>
                          <a:ea typeface="Proxima Nova"/>
                          <a:cs typeface="Proxima Nova"/>
                          <a:sym typeface="Proxima Nova"/>
                        </a:rPr>
                        <a:t>–</a:t>
                      </a:r>
                      <a:r>
                        <a:rPr lang="en">
                          <a:latin typeface="Proxima Nova"/>
                          <a:ea typeface="Proxima Nova"/>
                          <a:cs typeface="Proxima Nova"/>
                          <a:sym typeface="Proxima Nova"/>
                        </a:rPr>
                        <a:t>1 p.m.</a:t>
                      </a:r>
                      <a:endParaRPr>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Styling With CSS</a:t>
                      </a:r>
                      <a:endParaRPr b="1">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r h="414800">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1</a:t>
                      </a:r>
                      <a:r>
                        <a:rPr lang="en">
                          <a:solidFill>
                            <a:schemeClr val="dk1"/>
                          </a:solidFill>
                          <a:latin typeface="Proxima Nova"/>
                          <a:ea typeface="Proxima Nova"/>
                          <a:cs typeface="Proxima Nova"/>
                          <a:sym typeface="Proxima Nova"/>
                        </a:rPr>
                        <a:t>–</a:t>
                      </a:r>
                      <a:r>
                        <a:rPr lang="en">
                          <a:latin typeface="Proxima Nova"/>
                          <a:ea typeface="Proxima Nova"/>
                          <a:cs typeface="Proxima Nova"/>
                          <a:sym typeface="Proxima Nova"/>
                        </a:rPr>
                        <a:t>2 p.m.</a:t>
                      </a:r>
                      <a:endParaRPr>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400"/>
                        <a:buFont typeface="Arial"/>
                        <a:buNone/>
                      </a:pPr>
                      <a:r>
                        <a:rPr lang="en">
                          <a:latin typeface="Proxima Nova"/>
                          <a:ea typeface="Proxima Nova"/>
                          <a:cs typeface="Proxima Nova"/>
                          <a:sym typeface="Proxima Nova"/>
                        </a:rPr>
                        <a:t>Lunch</a:t>
                      </a:r>
                      <a:endParaRPr>
                        <a:solidFill>
                          <a:srgbClr val="FF0000"/>
                        </a:solidFill>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r h="388950">
                <a:tc>
                  <a:txBody>
                    <a:bodyPr/>
                    <a:lstStyle/>
                    <a:p>
                      <a:pPr indent="0" lvl="0" marL="0" rtl="0" algn="ctr">
                        <a:spcBef>
                          <a:spcPts val="0"/>
                        </a:spcBef>
                        <a:spcAft>
                          <a:spcPts val="0"/>
                        </a:spcAft>
                        <a:buClr>
                          <a:srgbClr val="000000"/>
                        </a:buClr>
                        <a:buSzPts val="1100"/>
                        <a:buFont typeface="Arial"/>
                        <a:buNone/>
                      </a:pPr>
                      <a:r>
                        <a:rPr lang="en">
                          <a:solidFill>
                            <a:schemeClr val="dk1"/>
                          </a:solidFill>
                          <a:latin typeface="Proxima Nova"/>
                          <a:ea typeface="Proxima Nova"/>
                          <a:cs typeface="Proxima Nova"/>
                          <a:sym typeface="Proxima Nova"/>
                        </a:rPr>
                        <a:t>2–</a:t>
                      </a:r>
                      <a:r>
                        <a:rPr lang="en">
                          <a:latin typeface="Proxima Nova"/>
                          <a:ea typeface="Proxima Nova"/>
                          <a:cs typeface="Proxima Nova"/>
                          <a:sym typeface="Proxima Nova"/>
                        </a:rPr>
                        <a:t>3:30 p.m.</a:t>
                      </a:r>
                      <a:endParaRPr>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JavaScript Syntax</a:t>
                      </a:r>
                      <a:endParaRPr b="1">
                        <a:solidFill>
                          <a:schemeClr val="dk1"/>
                        </a:solidFill>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r h="414800">
                <a:tc>
                  <a:txBody>
                    <a:bodyPr/>
                    <a:lstStyle/>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3:30</a:t>
                      </a:r>
                      <a:r>
                        <a:rPr lang="en">
                          <a:solidFill>
                            <a:schemeClr val="dk1"/>
                          </a:solidFill>
                          <a:latin typeface="Proxima Nova"/>
                          <a:ea typeface="Proxima Nova"/>
                          <a:cs typeface="Proxima Nova"/>
                          <a:sym typeface="Proxima Nova"/>
                        </a:rPr>
                        <a:t>–</a:t>
                      </a:r>
                      <a:r>
                        <a:rPr lang="en">
                          <a:latin typeface="Proxima Nova"/>
                          <a:ea typeface="Proxima Nova"/>
                          <a:cs typeface="Proxima Nova"/>
                          <a:sym typeface="Proxima Nova"/>
                        </a:rPr>
                        <a:t>4:45 p.m.</a:t>
                      </a:r>
                      <a:endParaRPr>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b="1" lang="en">
                          <a:latin typeface="Proxima Nova"/>
                          <a:ea typeface="Proxima Nova"/>
                          <a:cs typeface="Proxima Nova"/>
                          <a:sym typeface="Proxima Nova"/>
                        </a:rPr>
                        <a:t>JavaScript in Action</a:t>
                      </a:r>
                      <a:endParaRPr b="1">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r h="388950">
                <a:tc>
                  <a:txBody>
                    <a:bodyPr/>
                    <a:lstStyle/>
                    <a:p>
                      <a:pPr indent="0" lvl="0" marL="0" rtl="0" algn="ctr">
                        <a:spcBef>
                          <a:spcPts val="0"/>
                        </a:spcBef>
                        <a:spcAft>
                          <a:spcPts val="0"/>
                        </a:spcAft>
                        <a:buNone/>
                      </a:pPr>
                      <a:r>
                        <a:rPr lang="en">
                          <a:latin typeface="Proxima Nova"/>
                          <a:ea typeface="Proxima Nova"/>
                          <a:cs typeface="Proxima Nova"/>
                          <a:sym typeface="Proxima Nova"/>
                        </a:rPr>
                        <a:t>4:45</a:t>
                      </a:r>
                      <a:r>
                        <a:rPr lang="en">
                          <a:solidFill>
                            <a:schemeClr val="dk1"/>
                          </a:solidFill>
                          <a:latin typeface="Proxima Nova"/>
                          <a:ea typeface="Proxima Nova"/>
                          <a:cs typeface="Proxima Nova"/>
                          <a:sym typeface="Proxima Nova"/>
                        </a:rPr>
                        <a:t>–5</a:t>
                      </a:r>
                      <a:r>
                        <a:rPr lang="en">
                          <a:latin typeface="Proxima Nova"/>
                          <a:ea typeface="Proxima Nova"/>
                          <a:cs typeface="Proxima Nova"/>
                          <a:sym typeface="Proxima Nova"/>
                        </a:rPr>
                        <a:t> p.m.</a:t>
                      </a:r>
                      <a:endParaRPr>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a:latin typeface="Proxima Nova"/>
                          <a:ea typeface="Proxima Nova"/>
                          <a:cs typeface="Proxima Nova"/>
                          <a:sym typeface="Proxima Nova"/>
                        </a:rPr>
                        <a:t>Bring It Home</a:t>
                      </a:r>
                      <a:endParaRPr>
                        <a:latin typeface="Proxima Nova"/>
                        <a:ea typeface="Proxima Nova"/>
                        <a:cs typeface="Proxima Nova"/>
                        <a:sym typeface="Proxima Nova"/>
                      </a:endParaRPr>
                    </a:p>
                  </a:txBody>
                  <a:tcPr marT="76200" marB="76200" marR="76200" marL="76200" anchor="ctr">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rgbClr val="F3F3F3"/>
                    </a:solidFill>
                  </a:tcPr>
                </a:tc>
              </a:tr>
            </a:tbl>
          </a:graphicData>
        </a:graphic>
      </p:graphicFrame>
      <p:sp>
        <p:nvSpPr>
          <p:cNvPr id="305" name="Google Shape;305;p3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06" name="Google Shape;306;p3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8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Styles Look Like</a:t>
            </a:r>
            <a:endParaRPr/>
          </a:p>
        </p:txBody>
      </p:sp>
      <p:sp>
        <p:nvSpPr>
          <p:cNvPr id="807" name="Google Shape;807;p82"/>
          <p:cNvSpPr txBox="1"/>
          <p:nvPr>
            <p:ph idx="1" type="body"/>
          </p:nvPr>
        </p:nvSpPr>
        <p:spPr>
          <a:xfrm>
            <a:off x="457200" y="2739575"/>
            <a:ext cx="8229600" cy="12678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What are the individual parts of this CSS rule? </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How do you think</a:t>
            </a:r>
            <a:r>
              <a:rPr lang="en">
                <a:solidFill>
                  <a:schemeClr val="dk1"/>
                </a:solidFill>
              </a:rPr>
              <a:t> we</a:t>
            </a:r>
            <a:r>
              <a:rPr lang="en">
                <a:solidFill>
                  <a:schemeClr val="dk1"/>
                </a:solidFill>
              </a:rPr>
              <a:t> could change or extend them?</a:t>
            </a:r>
            <a:endParaRPr>
              <a:solidFill>
                <a:schemeClr val="dk1"/>
              </a:solidFill>
            </a:endParaRPr>
          </a:p>
          <a:p>
            <a:pPr indent="-342900" lvl="0" marL="457200" rtl="0" algn="l">
              <a:lnSpc>
                <a:spcPct val="150000"/>
              </a:lnSpc>
              <a:spcBef>
                <a:spcPts val="0"/>
              </a:spcBef>
              <a:spcAft>
                <a:spcPts val="0"/>
              </a:spcAft>
              <a:buClr>
                <a:schemeClr val="dk1"/>
              </a:buClr>
              <a:buSzPts val="1800"/>
              <a:buChar char="●"/>
            </a:pPr>
            <a:r>
              <a:rPr lang="en">
                <a:solidFill>
                  <a:schemeClr val="dk1"/>
                </a:solidFill>
              </a:rPr>
              <a:t>What other style changes do you think we could make?</a:t>
            </a:r>
            <a:endParaRPr>
              <a:solidFill>
                <a:schemeClr val="dk1"/>
              </a:solidFill>
            </a:endParaRPr>
          </a:p>
        </p:txBody>
      </p:sp>
      <p:sp>
        <p:nvSpPr>
          <p:cNvPr id="808" name="Google Shape;808;p82"/>
          <p:cNvSpPr/>
          <p:nvPr/>
        </p:nvSpPr>
        <p:spPr>
          <a:xfrm>
            <a:off x="457200" y="1120888"/>
            <a:ext cx="8013000" cy="12678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p {</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color: white;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text-decoration: underline;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p:txBody>
      </p:sp>
      <p:sp>
        <p:nvSpPr>
          <p:cNvPr id="809" name="Google Shape;809;p82"/>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810" name="Google Shape;810;p8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811" name="Google Shape;811;p8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12" name="Google Shape;812;p8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83"/>
          <p:cNvSpPr txBox="1"/>
          <p:nvPr>
            <p:ph idx="1" type="body"/>
          </p:nvPr>
        </p:nvSpPr>
        <p:spPr>
          <a:xfrm>
            <a:off x="457200" y="1044025"/>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Remember when we said HTML elements can have attributes, like the source of an image or the href of a link? Well, there are two important attributes that help us target specific elements with our CSS rules:</a:t>
            </a:r>
            <a:endParaRPr/>
          </a:p>
          <a:p>
            <a:pPr indent="-342900" lvl="0" marL="457200" rtl="0" algn="l">
              <a:spcBef>
                <a:spcPts val="1600"/>
              </a:spcBef>
              <a:spcAft>
                <a:spcPts val="0"/>
              </a:spcAft>
              <a:buSzPts val="1800"/>
              <a:buChar char="●"/>
            </a:pPr>
            <a:r>
              <a:rPr b="1" lang="en"/>
              <a:t>Classes</a:t>
            </a:r>
            <a:r>
              <a:rPr lang="en"/>
              <a:t> are used to share styles among several different elements.</a:t>
            </a:r>
            <a:endParaRPr/>
          </a:p>
          <a:p>
            <a:pPr indent="-330200" lvl="1" marL="914400" rtl="0" algn="l">
              <a:spcBef>
                <a:spcPts val="0"/>
              </a:spcBef>
              <a:spcAft>
                <a:spcPts val="0"/>
              </a:spcAft>
              <a:buSzPts val="1600"/>
              <a:buChar char="○"/>
            </a:pPr>
            <a:r>
              <a:rPr lang="en"/>
              <a:t>Example: </a:t>
            </a:r>
            <a:r>
              <a:rPr b="1" lang="en">
                <a:latin typeface="Inconsolata"/>
                <a:ea typeface="Inconsolata"/>
                <a:cs typeface="Inconsolata"/>
                <a:sym typeface="Inconsolata"/>
              </a:rPr>
              <a:t>&lt;p class="red-text"&gt;I should be red&lt;/p&gt;</a:t>
            </a:r>
            <a:endParaRPr b="1">
              <a:latin typeface="Inconsolata"/>
              <a:ea typeface="Inconsolata"/>
              <a:cs typeface="Inconsolata"/>
              <a:sym typeface="Inconsolata"/>
            </a:endParaRPr>
          </a:p>
          <a:p>
            <a:pPr indent="-342900" lvl="0" marL="457200" rtl="0" algn="l">
              <a:spcBef>
                <a:spcPts val="0"/>
              </a:spcBef>
              <a:spcAft>
                <a:spcPts val="0"/>
              </a:spcAft>
              <a:buSzPts val="1800"/>
              <a:buChar char="●"/>
            </a:pPr>
            <a:r>
              <a:rPr b="1" lang="en"/>
              <a:t>IDs</a:t>
            </a:r>
            <a:r>
              <a:rPr lang="en"/>
              <a:t> are used to define a single, unique element for individual styles.</a:t>
            </a:r>
            <a:endParaRPr/>
          </a:p>
          <a:p>
            <a:pPr indent="-330200" lvl="1" marL="914400" rtl="0" algn="l">
              <a:spcBef>
                <a:spcPts val="0"/>
              </a:spcBef>
              <a:spcAft>
                <a:spcPts val="0"/>
              </a:spcAft>
              <a:buSzPts val="1600"/>
              <a:buChar char="○"/>
            </a:pPr>
            <a:r>
              <a:rPr lang="en"/>
              <a:t>Example: </a:t>
            </a:r>
            <a:r>
              <a:rPr b="1" lang="en">
                <a:latin typeface="Inconsolata"/>
                <a:ea typeface="Inconsolata"/>
                <a:cs typeface="Inconsolata"/>
                <a:sym typeface="Inconsolata"/>
              </a:rPr>
              <a:t>&lt;h1 id="main-headline"&gt;I'm very important&lt;/h1&gt;</a:t>
            </a:r>
            <a:endParaRPr b="1">
              <a:latin typeface="Inconsolata"/>
              <a:ea typeface="Inconsolata"/>
              <a:cs typeface="Inconsolata"/>
              <a:sym typeface="Inconsolata"/>
            </a:endParaRPr>
          </a:p>
        </p:txBody>
      </p:sp>
      <p:sp>
        <p:nvSpPr>
          <p:cNvPr id="818" name="Google Shape;818;p8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 &amp; ID Attributes</a:t>
            </a:r>
            <a:endParaRPr/>
          </a:p>
        </p:txBody>
      </p:sp>
      <p:sp>
        <p:nvSpPr>
          <p:cNvPr id="819" name="Google Shape;819;p8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20" name="Google Shape;820;p8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8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Selectors &amp; Specificity: Elements &lt; Classes &lt; IDs</a:t>
            </a:r>
            <a:endParaRPr/>
          </a:p>
        </p:txBody>
      </p:sp>
      <p:sp>
        <p:nvSpPr>
          <p:cNvPr id="826" name="Google Shape;826;p84"/>
          <p:cNvSpPr txBox="1"/>
          <p:nvPr>
            <p:ph idx="4294967295" type="body"/>
          </p:nvPr>
        </p:nvSpPr>
        <p:spPr>
          <a:xfrm>
            <a:off x="457200" y="914400"/>
            <a:ext cx="8053800" cy="379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Selectors tell the browser which elements should be impacted by the style. CSS rules are applied in order of </a:t>
            </a:r>
            <a:r>
              <a:rPr b="1" lang="en">
                <a:solidFill>
                  <a:schemeClr val="dk1"/>
                </a:solidFill>
                <a:highlight>
                  <a:schemeClr val="accent2"/>
                </a:highlight>
              </a:rPr>
              <a:t>specificity</a:t>
            </a:r>
            <a:r>
              <a:rPr lang="en">
                <a:solidFill>
                  <a:schemeClr val="dk1"/>
                </a:solidFill>
              </a:rPr>
              <a:t>.</a:t>
            </a:r>
            <a:endParaRPr>
              <a:solidFill>
                <a:schemeClr val="dk1"/>
              </a:solidFill>
            </a:endParaRPr>
          </a:p>
          <a:p>
            <a:pPr indent="-342900" lvl="0" marL="457200" rtl="0" algn="l">
              <a:spcBef>
                <a:spcPts val="1600"/>
              </a:spcBef>
              <a:spcAft>
                <a:spcPts val="0"/>
              </a:spcAft>
              <a:buClr>
                <a:schemeClr val="dk1"/>
              </a:buClr>
              <a:buSzPts val="1800"/>
              <a:buChar char="●"/>
            </a:pPr>
            <a:r>
              <a:rPr b="1" lang="en">
                <a:solidFill>
                  <a:schemeClr val="dk1"/>
                </a:solidFill>
              </a:rPr>
              <a:t>Element selectors</a:t>
            </a:r>
            <a:endParaRPr b="1">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The least specific selectors; apply to all elements of the given tag type.</a:t>
            </a:r>
            <a:endParaRPr>
              <a:solidFill>
                <a:schemeClr val="dk1"/>
              </a:solidFill>
            </a:endParaRPr>
          </a:p>
          <a:p>
            <a:pPr indent="-330200" lvl="1" marL="914400" rtl="0" algn="l">
              <a:spcBef>
                <a:spcPts val="0"/>
              </a:spcBef>
              <a:spcAft>
                <a:spcPts val="0"/>
              </a:spcAft>
              <a:buClr>
                <a:schemeClr val="dk1"/>
              </a:buClr>
              <a:buSzPts val="1600"/>
              <a:buChar char="○"/>
            </a:pPr>
            <a:r>
              <a:rPr lang="en">
                <a:solidFill>
                  <a:schemeClr val="dk1"/>
                </a:solidFill>
              </a:rPr>
              <a:t>Syntax is simply the name of the element: </a:t>
            </a:r>
            <a:r>
              <a:rPr b="1" lang="en">
                <a:solidFill>
                  <a:schemeClr val="dk1"/>
                </a:solidFill>
                <a:latin typeface="Inconsolata"/>
                <a:ea typeface="Inconsolata"/>
                <a:cs typeface="Inconsolata"/>
                <a:sym typeface="Inconsolata"/>
              </a:rPr>
              <a:t>h1</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b="1" lang="en">
                <a:solidFill>
                  <a:schemeClr val="dk1"/>
                </a:solidFill>
              </a:rPr>
              <a:t>Class selectors</a:t>
            </a:r>
            <a:endParaRPr b="1">
              <a:solidFill>
                <a:schemeClr val="dk1"/>
              </a:solidFill>
              <a:highlight>
                <a:schemeClr val="lt1"/>
              </a:highlight>
            </a:endParaRPr>
          </a:p>
          <a:p>
            <a:pPr indent="-330200" lvl="1" marL="914400" rtl="0" algn="l">
              <a:spcBef>
                <a:spcPts val="0"/>
              </a:spcBef>
              <a:spcAft>
                <a:spcPts val="0"/>
              </a:spcAft>
              <a:buClr>
                <a:schemeClr val="dk1"/>
              </a:buClr>
              <a:buSzPts val="1600"/>
              <a:buChar char="○"/>
            </a:pPr>
            <a:r>
              <a:rPr lang="en">
                <a:solidFill>
                  <a:schemeClr val="dk1"/>
                </a:solidFill>
                <a:highlight>
                  <a:schemeClr val="lt1"/>
                </a:highlight>
              </a:rPr>
              <a:t>Apply to all elements with the chosen class attribute.</a:t>
            </a:r>
            <a:endParaRPr>
              <a:solidFill>
                <a:schemeClr val="dk1"/>
              </a:solidFill>
              <a:highlight>
                <a:schemeClr val="lt1"/>
              </a:highlight>
            </a:endParaRPr>
          </a:p>
          <a:p>
            <a:pPr indent="-330200" lvl="1" marL="914400" rtl="0" algn="l">
              <a:spcBef>
                <a:spcPts val="0"/>
              </a:spcBef>
              <a:spcAft>
                <a:spcPts val="0"/>
              </a:spcAft>
              <a:buClr>
                <a:schemeClr val="dk1"/>
              </a:buClr>
              <a:buSzPts val="1600"/>
              <a:buChar char="○"/>
            </a:pPr>
            <a:r>
              <a:rPr lang="en">
                <a:solidFill>
                  <a:schemeClr val="dk1"/>
                </a:solidFill>
                <a:highlight>
                  <a:schemeClr val="lt1"/>
                </a:highlight>
              </a:rPr>
              <a:t>Syntax starts with a dot, followed by the name of the class: </a:t>
            </a:r>
            <a:r>
              <a:rPr b="1" lang="en">
                <a:solidFill>
                  <a:schemeClr val="dk1"/>
                </a:solidFill>
                <a:highlight>
                  <a:schemeClr val="lt1"/>
                </a:highlight>
                <a:latin typeface="Inconsolata"/>
                <a:ea typeface="Inconsolata"/>
                <a:cs typeface="Inconsolata"/>
                <a:sym typeface="Inconsolata"/>
              </a:rPr>
              <a:t>.className</a:t>
            </a:r>
            <a:r>
              <a:rPr lang="en">
                <a:solidFill>
                  <a:schemeClr val="dk1"/>
                </a:solidFill>
                <a:highlight>
                  <a:schemeClr val="lt1"/>
                </a:highlight>
              </a:rPr>
              <a:t>.</a:t>
            </a:r>
            <a:endParaRPr>
              <a:solidFill>
                <a:schemeClr val="dk1"/>
              </a:solidFill>
              <a:highlight>
                <a:schemeClr val="lt1"/>
              </a:highlight>
            </a:endParaRPr>
          </a:p>
          <a:p>
            <a:pPr indent="-342900" lvl="0" marL="457200" rtl="0" algn="l">
              <a:spcBef>
                <a:spcPts val="0"/>
              </a:spcBef>
              <a:spcAft>
                <a:spcPts val="0"/>
              </a:spcAft>
              <a:buClr>
                <a:schemeClr val="dk1"/>
              </a:buClr>
              <a:buSzPts val="1800"/>
              <a:buChar char="●"/>
            </a:pPr>
            <a:r>
              <a:rPr b="1" lang="en">
                <a:solidFill>
                  <a:schemeClr val="dk1"/>
                </a:solidFill>
                <a:highlight>
                  <a:schemeClr val="lt1"/>
                </a:highlight>
              </a:rPr>
              <a:t>ID selectors</a:t>
            </a:r>
            <a:endParaRPr b="1">
              <a:solidFill>
                <a:schemeClr val="dk1"/>
              </a:solidFill>
              <a:highlight>
                <a:schemeClr val="lt1"/>
              </a:highlight>
            </a:endParaRPr>
          </a:p>
          <a:p>
            <a:pPr indent="-330200" lvl="1" marL="914400" rtl="0" algn="l">
              <a:spcBef>
                <a:spcPts val="0"/>
              </a:spcBef>
              <a:spcAft>
                <a:spcPts val="0"/>
              </a:spcAft>
              <a:buClr>
                <a:schemeClr val="dk1"/>
              </a:buClr>
              <a:buSzPts val="1600"/>
              <a:buChar char="○"/>
            </a:pPr>
            <a:r>
              <a:rPr lang="en">
                <a:solidFill>
                  <a:schemeClr val="dk1"/>
                </a:solidFill>
                <a:highlight>
                  <a:schemeClr val="lt1"/>
                </a:highlight>
              </a:rPr>
              <a:t>Apply to all elements with the given ID attribute.</a:t>
            </a:r>
            <a:endParaRPr>
              <a:solidFill>
                <a:schemeClr val="dk1"/>
              </a:solidFill>
              <a:highlight>
                <a:schemeClr val="lt1"/>
              </a:highlight>
            </a:endParaRPr>
          </a:p>
          <a:p>
            <a:pPr indent="-330200" lvl="1" marL="914400" rtl="0" algn="l">
              <a:spcBef>
                <a:spcPts val="0"/>
              </a:spcBef>
              <a:spcAft>
                <a:spcPts val="0"/>
              </a:spcAft>
              <a:buClr>
                <a:schemeClr val="dk1"/>
              </a:buClr>
              <a:buSzPts val="1600"/>
              <a:buChar char="○"/>
            </a:pPr>
            <a:r>
              <a:rPr lang="en">
                <a:solidFill>
                  <a:schemeClr val="dk1"/>
                </a:solidFill>
                <a:highlight>
                  <a:schemeClr val="lt1"/>
                </a:highlight>
              </a:rPr>
              <a:t>Syntax starts with a hashtag, followed by the name of the ID: </a:t>
            </a:r>
            <a:r>
              <a:rPr b="1" lang="en">
                <a:solidFill>
                  <a:schemeClr val="dk1"/>
                </a:solidFill>
                <a:highlight>
                  <a:schemeClr val="lt1"/>
                </a:highlight>
                <a:latin typeface="Inconsolata"/>
                <a:ea typeface="Inconsolata"/>
                <a:cs typeface="Inconsolata"/>
                <a:sym typeface="Inconsolata"/>
              </a:rPr>
              <a:t>#idName</a:t>
            </a:r>
            <a:r>
              <a:rPr lang="en">
                <a:solidFill>
                  <a:schemeClr val="dk1"/>
                </a:solidFill>
                <a:highlight>
                  <a:schemeClr val="lt1"/>
                </a:highlight>
              </a:rPr>
              <a:t>.</a:t>
            </a:r>
            <a:endParaRPr>
              <a:solidFill>
                <a:schemeClr val="dk1"/>
              </a:solidFill>
            </a:endParaRPr>
          </a:p>
        </p:txBody>
      </p:sp>
      <p:sp>
        <p:nvSpPr>
          <p:cNvPr id="827" name="Google Shape;827;p84"/>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828" name="Google Shape;828;p8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29" name="Google Shape;829;p8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26">
                                            <p:txEl>
                                              <p:pRg end="9" st="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8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Selectors</a:t>
            </a:r>
            <a:endParaRPr/>
          </a:p>
        </p:txBody>
      </p:sp>
      <p:sp>
        <p:nvSpPr>
          <p:cNvPr id="835" name="Google Shape;835;p85"/>
          <p:cNvSpPr txBox="1"/>
          <p:nvPr>
            <p:ph idx="4294967295" type="body"/>
          </p:nvPr>
        </p:nvSpPr>
        <p:spPr>
          <a:xfrm>
            <a:off x="457200" y="2351825"/>
            <a:ext cx="8219100" cy="251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You can </a:t>
            </a:r>
            <a:r>
              <a:rPr lang="en">
                <a:solidFill>
                  <a:schemeClr val="dk1"/>
                </a:solidFill>
              </a:rPr>
              <a:t>have</a:t>
            </a:r>
            <a:r>
              <a:rPr lang="en">
                <a:solidFill>
                  <a:schemeClr val="dk1"/>
                </a:solidFill>
              </a:rPr>
              <a:t>...</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Two selectors together, mixing HTML elements and custom classes if you want. The example above targets </a:t>
            </a:r>
            <a:r>
              <a:rPr b="1" lang="en">
                <a:solidFill>
                  <a:schemeClr val="dk1"/>
                </a:solidFill>
                <a:latin typeface="Inconsolata"/>
                <a:ea typeface="Inconsolata"/>
                <a:cs typeface="Inconsolata"/>
                <a:sym typeface="Inconsolata"/>
              </a:rPr>
              <a:t>p</a:t>
            </a:r>
            <a:r>
              <a:rPr lang="en">
                <a:solidFill>
                  <a:schemeClr val="dk1"/>
                </a:solidFill>
              </a:rPr>
              <a:t> tags and any element with the class name </a:t>
            </a:r>
            <a:r>
              <a:rPr b="1" lang="en">
                <a:solidFill>
                  <a:schemeClr val="dk1"/>
                </a:solidFill>
                <a:latin typeface="Inconsolata"/>
                <a:ea typeface="Inconsolata"/>
                <a:cs typeface="Inconsolata"/>
                <a:sym typeface="Inconsolata"/>
              </a:rPr>
              <a:t>.class-name</a:t>
            </a:r>
            <a:r>
              <a:rPr lang="en">
                <a:solidFill>
                  <a:schemeClr val="dk1"/>
                </a:solidFill>
              </a:rPr>
              <a:t>. </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An unlimited number of selectors — just separate each new selector with a comma.</a:t>
            </a:r>
            <a:endParaRPr>
              <a:solidFill>
                <a:schemeClr val="dk1"/>
              </a:solidFill>
            </a:endParaRPr>
          </a:p>
          <a:p>
            <a:pPr indent="0" lvl="0" marL="0" rtl="0" algn="l">
              <a:spcBef>
                <a:spcPts val="1600"/>
              </a:spcBef>
              <a:spcAft>
                <a:spcPts val="0"/>
              </a:spcAft>
              <a:buNone/>
            </a:pPr>
            <a:r>
              <a:t/>
            </a:r>
            <a:endParaRPr>
              <a:solidFill>
                <a:schemeClr val="dk1"/>
              </a:solidFill>
            </a:endParaRPr>
          </a:p>
          <a:p>
            <a:pPr indent="0" lvl="0" marL="0" rtl="0" algn="l">
              <a:spcBef>
                <a:spcPts val="1600"/>
              </a:spcBef>
              <a:spcAft>
                <a:spcPts val="1600"/>
              </a:spcAft>
              <a:buNone/>
            </a:pPr>
            <a:r>
              <a:t/>
            </a:r>
            <a:endParaRPr>
              <a:solidFill>
                <a:schemeClr val="dk1"/>
              </a:solidFill>
            </a:endParaRPr>
          </a:p>
        </p:txBody>
      </p:sp>
      <p:sp>
        <p:nvSpPr>
          <p:cNvPr id="836" name="Google Shape;836;p85"/>
          <p:cNvSpPr/>
          <p:nvPr/>
        </p:nvSpPr>
        <p:spPr>
          <a:xfrm>
            <a:off x="545200" y="1028375"/>
            <a:ext cx="8013000" cy="12678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p, .class-name {</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color: white;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text-decoration: underline;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p:txBody>
      </p:sp>
      <p:sp>
        <p:nvSpPr>
          <p:cNvPr id="837" name="Google Shape;837;p85"/>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838" name="Google Shape;838;p8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39" name="Google Shape;839;p8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Parent Selectors</a:t>
            </a:r>
            <a:endParaRPr/>
          </a:p>
        </p:txBody>
      </p:sp>
      <p:sp>
        <p:nvSpPr>
          <p:cNvPr id="845" name="Google Shape;845;p86"/>
          <p:cNvSpPr txBox="1"/>
          <p:nvPr>
            <p:ph idx="4294967295" type="body"/>
          </p:nvPr>
        </p:nvSpPr>
        <p:spPr>
          <a:xfrm>
            <a:off x="457200" y="2361675"/>
            <a:ext cx="8219100" cy="218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You can target elements according to their specific parent element by separating two selectors with a space. The example above targets all </a:t>
            </a:r>
            <a:r>
              <a:rPr b="1" lang="en">
                <a:solidFill>
                  <a:schemeClr val="dk1"/>
                </a:solidFill>
                <a:latin typeface="Inconsolata"/>
                <a:ea typeface="Inconsolata"/>
                <a:cs typeface="Inconsolata"/>
                <a:sym typeface="Inconsolata"/>
              </a:rPr>
              <a:t>p</a:t>
            </a:r>
            <a:r>
              <a:rPr lang="en">
                <a:solidFill>
                  <a:schemeClr val="dk1"/>
                </a:solidFill>
              </a:rPr>
              <a:t> tags contained within an element having the class of </a:t>
            </a:r>
            <a:r>
              <a:rPr b="1" lang="en">
                <a:solidFill>
                  <a:schemeClr val="dk1"/>
                </a:solidFill>
                <a:latin typeface="Inconsolata"/>
                <a:ea typeface="Inconsolata"/>
                <a:cs typeface="Inconsolata"/>
                <a:sym typeface="Inconsolata"/>
              </a:rPr>
              <a:t>.sidebar</a:t>
            </a:r>
            <a:r>
              <a:rPr lang="en">
                <a:solidFill>
                  <a:schemeClr val="dk1"/>
                </a:solidFill>
              </a:rPr>
              <a:t>.</a:t>
            </a:r>
            <a:endParaRPr>
              <a:solidFill>
                <a:schemeClr val="dk1"/>
              </a:solidFill>
            </a:endParaRPr>
          </a:p>
          <a:p>
            <a:pPr indent="0" lvl="0" marL="0" rtl="0" algn="l">
              <a:spcBef>
                <a:spcPts val="1600"/>
              </a:spcBef>
              <a:spcAft>
                <a:spcPts val="1600"/>
              </a:spcAft>
              <a:buNone/>
            </a:pPr>
            <a:r>
              <a:rPr lang="en">
                <a:solidFill>
                  <a:schemeClr val="dk1"/>
                </a:solidFill>
              </a:rPr>
              <a:t>There are also other selectors, called </a:t>
            </a:r>
            <a:r>
              <a:rPr b="1" lang="en">
                <a:solidFill>
                  <a:schemeClr val="dk1"/>
                </a:solidFill>
              </a:rPr>
              <a:t>combinators</a:t>
            </a:r>
            <a:r>
              <a:rPr lang="en">
                <a:solidFill>
                  <a:schemeClr val="dk1"/>
                </a:solidFill>
              </a:rPr>
              <a:t>, that target elements based on their specific relationships to other elements.</a:t>
            </a:r>
            <a:endParaRPr>
              <a:solidFill>
                <a:schemeClr val="dk1"/>
              </a:solidFill>
            </a:endParaRPr>
          </a:p>
        </p:txBody>
      </p:sp>
      <p:sp>
        <p:nvSpPr>
          <p:cNvPr id="846" name="Google Shape;846;p86"/>
          <p:cNvSpPr/>
          <p:nvPr/>
        </p:nvSpPr>
        <p:spPr>
          <a:xfrm>
            <a:off x="545200" y="1028375"/>
            <a:ext cx="8013000" cy="12678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.sidebar p {</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color: white;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text-decoration: underline;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p:txBody>
      </p:sp>
      <p:sp>
        <p:nvSpPr>
          <p:cNvPr id="847" name="Google Shape;847;p86"/>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848" name="Google Shape;848;p8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49" name="Google Shape;849;p8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8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Selectors Targeting Multiple Attributes</a:t>
            </a:r>
            <a:endParaRPr/>
          </a:p>
        </p:txBody>
      </p:sp>
      <p:sp>
        <p:nvSpPr>
          <p:cNvPr id="855" name="Google Shape;855;p87"/>
          <p:cNvSpPr txBox="1"/>
          <p:nvPr>
            <p:ph idx="4294967295" type="body"/>
          </p:nvPr>
        </p:nvSpPr>
        <p:spPr>
          <a:xfrm>
            <a:off x="457200" y="2407150"/>
            <a:ext cx="8219100" cy="175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You can also combine several selectors together in order to target only the elements that match all of the selectors included. The example above targets only </a:t>
            </a:r>
            <a:r>
              <a:rPr b="1" lang="en">
                <a:solidFill>
                  <a:schemeClr val="dk1"/>
                </a:solidFill>
                <a:latin typeface="Inconsolata"/>
                <a:ea typeface="Inconsolata"/>
                <a:cs typeface="Inconsolata"/>
                <a:sym typeface="Inconsolata"/>
              </a:rPr>
              <a:t>div</a:t>
            </a:r>
            <a:r>
              <a:rPr lang="en">
                <a:solidFill>
                  <a:schemeClr val="dk1"/>
                </a:solidFill>
              </a:rPr>
              <a:t> elements with the </a:t>
            </a:r>
            <a:r>
              <a:rPr b="1" lang="en">
                <a:solidFill>
                  <a:schemeClr val="dk1"/>
                </a:solidFill>
                <a:latin typeface="Inconsolata"/>
                <a:ea typeface="Inconsolata"/>
                <a:cs typeface="Inconsolata"/>
                <a:sym typeface="Inconsolata"/>
              </a:rPr>
              <a:t>.my-class</a:t>
            </a:r>
            <a:r>
              <a:rPr lang="en">
                <a:solidFill>
                  <a:schemeClr val="dk1"/>
                </a:solidFill>
              </a:rPr>
              <a:t> class. </a:t>
            </a:r>
            <a:endParaRPr>
              <a:solidFill>
                <a:schemeClr val="dk1"/>
              </a:solidFill>
            </a:endParaRPr>
          </a:p>
          <a:p>
            <a:pPr indent="0" lvl="0" marL="0" rtl="0" algn="l">
              <a:spcBef>
                <a:spcPts val="1600"/>
              </a:spcBef>
              <a:spcAft>
                <a:spcPts val="1600"/>
              </a:spcAft>
              <a:buNone/>
            </a:pPr>
            <a:r>
              <a:rPr lang="en">
                <a:solidFill>
                  <a:schemeClr val="dk1"/>
                </a:solidFill>
                <a:highlight>
                  <a:schemeClr val="accent2"/>
                </a:highlight>
              </a:rPr>
              <a:t>Notice that there is no space between </a:t>
            </a:r>
            <a:r>
              <a:rPr b="1" lang="en">
                <a:solidFill>
                  <a:schemeClr val="dk1"/>
                </a:solidFill>
                <a:highlight>
                  <a:schemeClr val="accent2"/>
                </a:highlight>
                <a:latin typeface="Inconsolata"/>
                <a:ea typeface="Inconsolata"/>
                <a:cs typeface="Inconsolata"/>
                <a:sym typeface="Inconsolata"/>
              </a:rPr>
              <a:t>div</a:t>
            </a:r>
            <a:r>
              <a:rPr lang="en">
                <a:solidFill>
                  <a:schemeClr val="dk1"/>
                </a:solidFill>
                <a:highlight>
                  <a:schemeClr val="accent2"/>
                </a:highlight>
              </a:rPr>
              <a:t> and </a:t>
            </a:r>
            <a:r>
              <a:rPr b="1" lang="en">
                <a:solidFill>
                  <a:schemeClr val="dk1"/>
                </a:solidFill>
                <a:highlight>
                  <a:schemeClr val="accent2"/>
                </a:highlight>
                <a:latin typeface="Inconsolata"/>
                <a:ea typeface="Inconsolata"/>
                <a:cs typeface="Inconsolata"/>
                <a:sym typeface="Inconsolata"/>
              </a:rPr>
              <a:t>.my-class</a:t>
            </a:r>
            <a:r>
              <a:rPr lang="en">
                <a:solidFill>
                  <a:schemeClr val="dk1"/>
                </a:solidFill>
                <a:highlight>
                  <a:schemeClr val="accent2"/>
                </a:highlight>
              </a:rPr>
              <a:t>.</a:t>
            </a:r>
            <a:endParaRPr b="1">
              <a:solidFill>
                <a:schemeClr val="dk1"/>
              </a:solidFill>
              <a:highlight>
                <a:schemeClr val="accent2"/>
              </a:highlight>
              <a:latin typeface="Courier New"/>
              <a:ea typeface="Courier New"/>
              <a:cs typeface="Courier New"/>
              <a:sym typeface="Courier New"/>
            </a:endParaRPr>
          </a:p>
        </p:txBody>
      </p:sp>
      <p:sp>
        <p:nvSpPr>
          <p:cNvPr id="856" name="Google Shape;856;p87"/>
          <p:cNvSpPr/>
          <p:nvPr/>
        </p:nvSpPr>
        <p:spPr>
          <a:xfrm>
            <a:off x="545200" y="1028375"/>
            <a:ext cx="8013000" cy="1267800"/>
          </a:xfrm>
          <a:prstGeom prst="rect">
            <a:avLst/>
          </a:prstGeom>
          <a:no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div.my-class {</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color: white;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  text-decoration: underline;</a:t>
            </a:r>
            <a:endParaRPr sz="1800">
              <a:solidFill>
                <a:schemeClr val="dk1"/>
              </a:solidFill>
              <a:latin typeface="Inconsolata"/>
              <a:ea typeface="Inconsolata"/>
              <a:cs typeface="Inconsolata"/>
              <a:sym typeface="Inconsolata"/>
            </a:endParaRPr>
          </a:p>
          <a:p>
            <a:pPr indent="0" lvl="0" marL="457200" rtl="0" algn="l">
              <a:spcBef>
                <a:spcPts val="0"/>
              </a:spcBef>
              <a:spcAft>
                <a:spcPts val="0"/>
              </a:spcAft>
              <a:buNone/>
            </a:pPr>
            <a:r>
              <a:rPr lang="en" sz="1800">
                <a:solidFill>
                  <a:schemeClr val="dk1"/>
                </a:solidFill>
                <a:latin typeface="Inconsolata"/>
                <a:ea typeface="Inconsolata"/>
                <a:cs typeface="Inconsolata"/>
                <a:sym typeface="Inconsolata"/>
              </a:rPr>
              <a:t>}</a:t>
            </a:r>
            <a:endParaRPr sz="1800">
              <a:solidFill>
                <a:schemeClr val="dk1"/>
              </a:solidFill>
              <a:latin typeface="Inconsolata"/>
              <a:ea typeface="Inconsolata"/>
              <a:cs typeface="Inconsolata"/>
              <a:sym typeface="Inconsolata"/>
            </a:endParaRPr>
          </a:p>
        </p:txBody>
      </p:sp>
      <p:sp>
        <p:nvSpPr>
          <p:cNvPr id="857" name="Google Shape;857;p87"/>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858" name="Google Shape;858;p8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59" name="Google Shape;859;p8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88"/>
          <p:cNvSpPr txBox="1"/>
          <p:nvPr>
            <p:ph type="title"/>
          </p:nvPr>
        </p:nvSpPr>
        <p:spPr>
          <a:xfrm>
            <a:off x="457210" y="257255"/>
            <a:ext cx="3393900" cy="578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100"/>
              <a:buFont typeface="Arial"/>
              <a:buNone/>
            </a:pPr>
            <a:r>
              <a:rPr lang="en">
                <a:solidFill>
                  <a:srgbClr val="FFFFFF"/>
                </a:solidFill>
              </a:rPr>
              <a:t>General Selectors</a:t>
            </a:r>
            <a:endParaRPr>
              <a:solidFill>
                <a:srgbClr val="FFFFFF"/>
              </a:solidFill>
            </a:endParaRPr>
          </a:p>
        </p:txBody>
      </p:sp>
      <p:sp>
        <p:nvSpPr>
          <p:cNvPr id="865" name="Google Shape;865;p88"/>
          <p:cNvSpPr txBox="1"/>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FFFFFF"/>
                </a:solidFill>
                <a:latin typeface="Proxima Nova"/>
                <a:ea typeface="Proxima Nova"/>
                <a:cs typeface="Proxima Nova"/>
                <a:sym typeface="Proxima Nova"/>
              </a:rPr>
              <a:t>‹#›</a:t>
            </a:fld>
            <a:r>
              <a:rPr lang="en" sz="900">
                <a:solidFill>
                  <a:srgbClr val="FFFFFF"/>
                </a:solidFill>
                <a:latin typeface="Proxima Nova"/>
                <a:ea typeface="Proxima Nova"/>
                <a:cs typeface="Proxima Nova"/>
                <a:sym typeface="Proxima Nova"/>
              </a:rPr>
              <a:t> | © 2020 General Assembly</a:t>
            </a:r>
            <a:endParaRPr sz="900">
              <a:solidFill>
                <a:srgbClr val="FFFFFF"/>
              </a:solidFill>
              <a:latin typeface="Proxima Nova"/>
              <a:ea typeface="Proxima Nova"/>
              <a:cs typeface="Proxima Nova"/>
              <a:sym typeface="Proxima Nova"/>
            </a:endParaRPr>
          </a:p>
        </p:txBody>
      </p:sp>
      <p:sp>
        <p:nvSpPr>
          <p:cNvPr id="866" name="Google Shape;866;p88"/>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Specific Selectors</a:t>
            </a:r>
            <a:endParaRPr/>
          </a:p>
        </p:txBody>
      </p:sp>
      <p:sp>
        <p:nvSpPr>
          <p:cNvPr id="867" name="Google Shape;867;p88"/>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Cascade Throughout HTML</a:t>
            </a:r>
            <a:endParaRPr/>
          </a:p>
        </p:txBody>
      </p:sp>
      <p:sp>
        <p:nvSpPr>
          <p:cNvPr id="868" name="Google Shape;868;p88"/>
          <p:cNvSpPr txBox="1"/>
          <p:nvPr>
            <p:ph idx="3" type="body"/>
          </p:nvPr>
        </p:nvSpPr>
        <p:spPr>
          <a:xfrm>
            <a:off x="458325" y="1811075"/>
            <a:ext cx="3642600" cy="280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rPr>
              <a:t>Using selectors that are generic — i.e., represent a “trunk” of the tree — will result in styles that cascade and affect many elements.</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Clr>
                <a:schemeClr val="dk1"/>
              </a:buClr>
              <a:buSzPts val="1100"/>
              <a:buFont typeface="Arial"/>
              <a:buNone/>
            </a:pPr>
            <a:r>
              <a:rPr b="1" lang="en">
                <a:solidFill>
                  <a:srgbClr val="FFFFFF"/>
                </a:solidFill>
              </a:rPr>
              <a:t>Good uses:</a:t>
            </a:r>
            <a:r>
              <a:rPr lang="en">
                <a:solidFill>
                  <a:srgbClr val="FFFFFF"/>
                </a:solidFill>
              </a:rPr>
              <a:t> Color themes, font styles, and other stylistic elements repeated throughout the site.</a:t>
            </a:r>
            <a:endParaRPr>
              <a:solidFill>
                <a:srgbClr val="FFFFFF"/>
              </a:solidFill>
            </a:endParaRPr>
          </a:p>
          <a:p>
            <a:pPr indent="0" lvl="0" marL="0" rtl="0" algn="l">
              <a:spcBef>
                <a:spcPts val="0"/>
              </a:spcBef>
              <a:spcAft>
                <a:spcPts val="1600"/>
              </a:spcAft>
              <a:buNone/>
            </a:pPr>
            <a:r>
              <a:t/>
            </a:r>
            <a:endParaRPr>
              <a:solidFill>
                <a:srgbClr val="000000"/>
              </a:solidFill>
              <a:highlight>
                <a:srgbClr val="FFFFFF"/>
              </a:highlight>
            </a:endParaRPr>
          </a:p>
        </p:txBody>
      </p:sp>
      <p:sp>
        <p:nvSpPr>
          <p:cNvPr id="869" name="Google Shape;869;p88"/>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Hit Limited Amount of Elements</a:t>
            </a:r>
            <a:endParaRPr/>
          </a:p>
        </p:txBody>
      </p:sp>
      <p:sp>
        <p:nvSpPr>
          <p:cNvPr id="870" name="Google Shape;870;p88"/>
          <p:cNvSpPr txBox="1"/>
          <p:nvPr>
            <p:ph idx="5" type="body"/>
          </p:nvPr>
        </p:nvSpPr>
        <p:spPr>
          <a:xfrm>
            <a:off x="4847175" y="1811075"/>
            <a:ext cx="3751200" cy="280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Classes and IDs are useful for styles that are only applied in small, limited sections of the website. </a:t>
            </a:r>
            <a:endParaRPr/>
          </a:p>
          <a:p>
            <a:pPr indent="0" lvl="0" marL="0" rtl="0" algn="l">
              <a:spcBef>
                <a:spcPts val="1600"/>
              </a:spcBef>
              <a:spcAft>
                <a:spcPts val="1600"/>
              </a:spcAft>
              <a:buNone/>
            </a:pPr>
            <a:r>
              <a:rPr b="1" lang="en"/>
              <a:t>Good uses:</a:t>
            </a:r>
            <a:r>
              <a:rPr lang="en"/>
              <a:t> The spacing and placement of individual elements and styling of non-repeated elements.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8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Quick Styling Tips</a:t>
            </a:r>
            <a:endParaRPr/>
          </a:p>
        </p:txBody>
      </p:sp>
      <p:sp>
        <p:nvSpPr>
          <p:cNvPr id="876" name="Google Shape;876;p89"/>
          <p:cNvSpPr txBox="1"/>
          <p:nvPr>
            <p:ph idx="4294967295" type="body"/>
          </p:nvPr>
        </p:nvSpPr>
        <p:spPr>
          <a:xfrm>
            <a:off x="457200" y="1092800"/>
            <a:ext cx="4760400" cy="310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Always put a new style on a new line.</a:t>
            </a:r>
            <a:endParaRPr/>
          </a:p>
          <a:p>
            <a:pPr indent="-342900" lvl="0" marL="457200" rtl="0" algn="l">
              <a:spcBef>
                <a:spcPts val="1000"/>
              </a:spcBef>
              <a:spcAft>
                <a:spcPts val="0"/>
              </a:spcAft>
              <a:buSzPts val="1800"/>
              <a:buChar char="●"/>
            </a:pPr>
            <a:r>
              <a:rPr lang="en"/>
              <a:t>Try to alphabetize your styles or organize them logically by section.</a:t>
            </a:r>
            <a:endParaRPr/>
          </a:p>
          <a:p>
            <a:pPr indent="-342900" lvl="0" marL="457200" rtl="0" algn="l">
              <a:spcBef>
                <a:spcPts val="1000"/>
              </a:spcBef>
              <a:spcAft>
                <a:spcPts val="0"/>
              </a:spcAft>
              <a:buSzPts val="1800"/>
              <a:buChar char="●"/>
            </a:pPr>
            <a:r>
              <a:rPr lang="en"/>
              <a:t>Use external style sheets that are linked in the head of your HTML document.</a:t>
            </a:r>
            <a:endParaRPr/>
          </a:p>
          <a:p>
            <a:pPr indent="-342900" lvl="0" marL="457200" rtl="0" algn="l">
              <a:spcBef>
                <a:spcPts val="1000"/>
              </a:spcBef>
              <a:spcAft>
                <a:spcPts val="0"/>
              </a:spcAft>
              <a:buSzPts val="1800"/>
              <a:buChar char="●"/>
            </a:pPr>
            <a:r>
              <a:rPr lang="en"/>
              <a:t>Use whitespace so people can read </a:t>
            </a:r>
            <a:br>
              <a:rPr lang="en"/>
            </a:br>
            <a:r>
              <a:rPr lang="en"/>
              <a:t>your code.</a:t>
            </a:r>
            <a:endParaRPr/>
          </a:p>
          <a:p>
            <a:pPr indent="-342900" lvl="0" marL="457200" rtl="0" algn="l">
              <a:spcBef>
                <a:spcPts val="1000"/>
              </a:spcBef>
              <a:spcAft>
                <a:spcPts val="1000"/>
              </a:spcAft>
              <a:buSzPts val="1800"/>
              <a:buChar char="●"/>
            </a:pPr>
            <a:r>
              <a:rPr lang="en"/>
              <a:t>Comments are welcome</a:t>
            </a:r>
            <a:r>
              <a:rPr lang="en">
                <a:solidFill>
                  <a:schemeClr val="dk1"/>
                </a:solidFill>
              </a:rPr>
              <a:t> in your CSS</a:t>
            </a:r>
            <a:r>
              <a:rPr lang="en"/>
              <a:t>.</a:t>
            </a:r>
            <a:endParaRPr/>
          </a:p>
        </p:txBody>
      </p:sp>
      <p:sp>
        <p:nvSpPr>
          <p:cNvPr id="877" name="Google Shape;877;p8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pic>
        <p:nvPicPr>
          <p:cNvPr id="878" name="Google Shape;878;p89"/>
          <p:cNvPicPr preferRelativeResize="0"/>
          <p:nvPr/>
        </p:nvPicPr>
        <p:blipFill>
          <a:blip r:embed="rId3">
            <a:alphaModFix/>
          </a:blip>
          <a:stretch>
            <a:fillRect/>
          </a:stretch>
        </p:blipFill>
        <p:spPr>
          <a:xfrm>
            <a:off x="5586300" y="572275"/>
            <a:ext cx="3100500" cy="3100500"/>
          </a:xfrm>
          <a:prstGeom prst="rect">
            <a:avLst/>
          </a:prstGeom>
          <a:noFill/>
          <a:ln>
            <a:noFill/>
          </a:ln>
        </p:spPr>
      </p:pic>
      <p:sp>
        <p:nvSpPr>
          <p:cNvPr id="879" name="Google Shape;879;p8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880" name="Google Shape;880;p8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9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Explaining CSS Selectors</a:t>
            </a:r>
            <a:endParaRPr/>
          </a:p>
        </p:txBody>
      </p:sp>
      <p:sp>
        <p:nvSpPr>
          <p:cNvPr id="886" name="Google Shape;886;p9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 Minutes</a:t>
            </a:r>
            <a:endParaRPr/>
          </a:p>
        </p:txBody>
      </p:sp>
      <p:sp>
        <p:nvSpPr>
          <p:cNvPr id="887" name="Google Shape;887;p90"/>
          <p:cNvSpPr txBox="1"/>
          <p:nvPr>
            <p:ph idx="1" type="body"/>
          </p:nvPr>
        </p:nvSpPr>
        <p:spPr>
          <a:xfrm>
            <a:off x="457200" y="1143000"/>
            <a:ext cx="8229600" cy="818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Walk through the following examples and take turns explaining what the selector, property, and values are for each item.</a:t>
            </a:r>
            <a:endParaRPr/>
          </a:p>
        </p:txBody>
      </p:sp>
      <p:sp>
        <p:nvSpPr>
          <p:cNvPr id="888" name="Google Shape;888;p90"/>
          <p:cNvSpPr/>
          <p:nvPr/>
        </p:nvSpPr>
        <p:spPr>
          <a:xfrm>
            <a:off x="753200" y="2334475"/>
            <a:ext cx="31713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Starter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https://codepen.io/GAmarketing/pen/ZEEjeWZ</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889" name="Google Shape;889;p90"/>
          <p:cNvSpPr/>
          <p:nvPr/>
        </p:nvSpPr>
        <p:spPr>
          <a:xfrm>
            <a:off x="4238688" y="3012725"/>
            <a:ext cx="666600" cy="393600"/>
          </a:xfrm>
          <a:prstGeom prst="rightArrow">
            <a:avLst>
              <a:gd fmla="val 50000" name="adj1"/>
              <a:gd fmla="val 50000" name="adj2"/>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90"/>
          <p:cNvSpPr/>
          <p:nvPr/>
        </p:nvSpPr>
        <p:spPr>
          <a:xfrm>
            <a:off x="5219500" y="2334475"/>
            <a:ext cx="31713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Solution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4"/>
              </a:rPr>
              <a:t>https://codepen.io/GAmarketing/pen/vYYaxKx</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891" name="Google Shape;891;p90"/>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a:t>
            </a:r>
            <a:r>
              <a:rPr lang="en" sz="900">
                <a:latin typeface="Proxima Nova"/>
                <a:ea typeface="Proxima Nova"/>
                <a:cs typeface="Proxima Nova"/>
                <a:sym typeface="Proxima Nova"/>
              </a:rPr>
              <a:t>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Layouts Love CSS</a:t>
            </a:r>
            <a:endParaRPr/>
          </a:p>
        </p:txBody>
      </p:sp>
      <p:sp>
        <p:nvSpPr>
          <p:cNvPr id="897" name="Google Shape;897;p9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98" name="Google Shape;898;p9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saw with our sad list application, HTML layouts really need CSS. </a:t>
            </a:r>
            <a:endParaRPr/>
          </a:p>
          <a:p>
            <a:pPr indent="0" lvl="0" marL="0" rtl="0" algn="l">
              <a:spcBef>
                <a:spcPts val="1600"/>
              </a:spcBef>
              <a:spcAft>
                <a:spcPts val="0"/>
              </a:spcAft>
              <a:buNone/>
            </a:pPr>
            <a:r>
              <a:rPr lang="en"/>
              <a:t>Two essential components of CSS help us lay out our elements:</a:t>
            </a:r>
            <a:endParaRPr/>
          </a:p>
          <a:p>
            <a:pPr indent="-342900" lvl="0" marL="457200" rtl="0" algn="l">
              <a:spcBef>
                <a:spcPts val="1600"/>
              </a:spcBef>
              <a:spcAft>
                <a:spcPts val="0"/>
              </a:spcAft>
              <a:buSzPts val="1800"/>
              <a:buChar char="●"/>
            </a:pPr>
            <a:r>
              <a:rPr lang="en"/>
              <a:t>The </a:t>
            </a:r>
            <a:r>
              <a:rPr b="1" lang="en">
                <a:highlight>
                  <a:schemeClr val="accent2"/>
                </a:highlight>
              </a:rPr>
              <a:t>b</a:t>
            </a:r>
            <a:r>
              <a:rPr b="1" lang="en">
                <a:highlight>
                  <a:schemeClr val="accent2"/>
                </a:highlight>
              </a:rPr>
              <a:t>ox model</a:t>
            </a:r>
            <a:r>
              <a:rPr b="1" lang="en"/>
              <a:t> </a:t>
            </a:r>
            <a:r>
              <a:rPr lang="en"/>
              <a:t>properties help us adjust the size and spacing of our individual HTML elements.</a:t>
            </a:r>
            <a:endParaRPr/>
          </a:p>
          <a:p>
            <a:pPr indent="-342900" lvl="0" marL="457200" rtl="0" algn="l">
              <a:spcBef>
                <a:spcPts val="0"/>
              </a:spcBef>
              <a:spcAft>
                <a:spcPts val="0"/>
              </a:spcAft>
              <a:buSzPts val="1800"/>
              <a:buChar char="●"/>
            </a:pPr>
            <a:r>
              <a:rPr lang="en"/>
              <a:t>The </a:t>
            </a:r>
            <a:r>
              <a:rPr b="1" lang="en">
                <a:highlight>
                  <a:schemeClr val="accent2"/>
                </a:highlight>
              </a:rPr>
              <a:t>display</a:t>
            </a:r>
            <a:r>
              <a:rPr lang="en"/>
              <a:t> property lets us arrange things on a bigger level. Should an element stack on top of its neighbor, or sit nicely next to each other?</a:t>
            </a:r>
            <a:endParaRPr/>
          </a:p>
        </p:txBody>
      </p:sp>
      <p:sp>
        <p:nvSpPr>
          <p:cNvPr id="899" name="Google Shape;899;p9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8"/>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General Assembly?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9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Box Model</a:t>
            </a:r>
            <a:endParaRPr/>
          </a:p>
        </p:txBody>
      </p:sp>
      <p:sp>
        <p:nvSpPr>
          <p:cNvPr id="905" name="Google Shape;905;p9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pSp>
        <p:nvGrpSpPr>
          <p:cNvPr id="906" name="Google Shape;906;p92"/>
          <p:cNvGrpSpPr/>
          <p:nvPr/>
        </p:nvGrpSpPr>
        <p:grpSpPr>
          <a:xfrm>
            <a:off x="2739175" y="890075"/>
            <a:ext cx="3665638" cy="3654400"/>
            <a:chOff x="3593500" y="890075"/>
            <a:chExt cx="3665638" cy="3654400"/>
          </a:xfrm>
        </p:grpSpPr>
        <p:sp>
          <p:nvSpPr>
            <p:cNvPr id="907" name="Google Shape;907;p92"/>
            <p:cNvSpPr/>
            <p:nvPr/>
          </p:nvSpPr>
          <p:spPr>
            <a:xfrm>
              <a:off x="3637000" y="927075"/>
              <a:ext cx="3601500" cy="36015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92"/>
            <p:cNvSpPr txBox="1"/>
            <p:nvPr/>
          </p:nvSpPr>
          <p:spPr>
            <a:xfrm>
              <a:off x="5000950" y="890075"/>
              <a:ext cx="8736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a:t>
              </a:r>
              <a:r>
                <a:rPr lang="en" sz="1000">
                  <a:latin typeface="Proxima Nova"/>
                  <a:ea typeface="Proxima Nova"/>
                  <a:cs typeface="Proxima Nova"/>
                  <a:sym typeface="Proxima Nova"/>
                </a:rPr>
                <a:t>argin-top</a:t>
              </a:r>
              <a:endParaRPr sz="1000">
                <a:latin typeface="Proxima Nova"/>
                <a:ea typeface="Proxima Nova"/>
                <a:cs typeface="Proxima Nova"/>
                <a:sym typeface="Proxima Nova"/>
              </a:endParaRPr>
            </a:p>
          </p:txBody>
        </p:sp>
        <p:sp>
          <p:nvSpPr>
            <p:cNvPr id="909" name="Google Shape;909;p92"/>
            <p:cNvSpPr txBox="1"/>
            <p:nvPr/>
          </p:nvSpPr>
          <p:spPr>
            <a:xfrm>
              <a:off x="4929700" y="4241475"/>
              <a:ext cx="10161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margin-bottom</a:t>
              </a:r>
              <a:endParaRPr sz="1000">
                <a:latin typeface="Proxima Nova"/>
                <a:ea typeface="Proxima Nova"/>
                <a:cs typeface="Proxima Nova"/>
                <a:sym typeface="Proxima Nova"/>
              </a:endParaRPr>
            </a:p>
          </p:txBody>
        </p:sp>
        <p:sp>
          <p:nvSpPr>
            <p:cNvPr id="910" name="Google Shape;910;p92"/>
            <p:cNvSpPr/>
            <p:nvPr/>
          </p:nvSpPr>
          <p:spPr>
            <a:xfrm>
              <a:off x="3896500" y="1186575"/>
              <a:ext cx="3082500" cy="30825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92"/>
            <p:cNvSpPr/>
            <p:nvPr/>
          </p:nvSpPr>
          <p:spPr>
            <a:xfrm>
              <a:off x="4173100" y="1463025"/>
              <a:ext cx="2529300" cy="2529600"/>
            </a:xfrm>
            <a:prstGeom prst="rect">
              <a:avLst/>
            </a:prstGeom>
            <a:solidFill>
              <a:schemeClr val="accent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92"/>
            <p:cNvSpPr txBox="1"/>
            <p:nvPr/>
          </p:nvSpPr>
          <p:spPr>
            <a:xfrm>
              <a:off x="5000950" y="1151775"/>
              <a:ext cx="8736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border-top</a:t>
              </a:r>
              <a:endParaRPr sz="1000">
                <a:latin typeface="Proxima Nova"/>
                <a:ea typeface="Proxima Nova"/>
                <a:cs typeface="Proxima Nova"/>
                <a:sym typeface="Proxima Nova"/>
              </a:endParaRPr>
            </a:p>
          </p:txBody>
        </p:sp>
        <p:sp>
          <p:nvSpPr>
            <p:cNvPr id="913" name="Google Shape;913;p92"/>
            <p:cNvSpPr txBox="1"/>
            <p:nvPr/>
          </p:nvSpPr>
          <p:spPr>
            <a:xfrm>
              <a:off x="5000950" y="1445600"/>
              <a:ext cx="8736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padding-top</a:t>
              </a:r>
              <a:endParaRPr sz="1000">
                <a:latin typeface="Proxima Nova"/>
                <a:ea typeface="Proxima Nova"/>
                <a:cs typeface="Proxima Nova"/>
                <a:sym typeface="Proxima Nova"/>
              </a:endParaRPr>
            </a:p>
          </p:txBody>
        </p:sp>
        <p:sp>
          <p:nvSpPr>
            <p:cNvPr id="914" name="Google Shape;914;p92"/>
            <p:cNvSpPr/>
            <p:nvPr/>
          </p:nvSpPr>
          <p:spPr>
            <a:xfrm>
              <a:off x="4465600" y="1753475"/>
              <a:ext cx="1944300" cy="1944600"/>
            </a:xfrm>
            <a:prstGeom prst="rect">
              <a:avLst/>
            </a:prstGeom>
            <a:solidFill>
              <a:schemeClr val="accent4"/>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2"/>
            <p:cNvSpPr txBox="1"/>
            <p:nvPr/>
          </p:nvSpPr>
          <p:spPr>
            <a:xfrm>
              <a:off x="5000950" y="1811075"/>
              <a:ext cx="8736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width</a:t>
              </a:r>
              <a:endParaRPr sz="1000">
                <a:latin typeface="Proxima Nova"/>
                <a:ea typeface="Proxima Nova"/>
                <a:cs typeface="Proxima Nova"/>
                <a:sym typeface="Proxima Nova"/>
              </a:endParaRPr>
            </a:p>
          </p:txBody>
        </p:sp>
        <p:sp>
          <p:nvSpPr>
            <p:cNvPr id="916" name="Google Shape;916;p92"/>
            <p:cNvSpPr txBox="1"/>
            <p:nvPr/>
          </p:nvSpPr>
          <p:spPr>
            <a:xfrm>
              <a:off x="4844950" y="2176550"/>
              <a:ext cx="11856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Proxima Nova"/>
                  <a:ea typeface="Proxima Nova"/>
                  <a:cs typeface="Proxima Nova"/>
                  <a:sym typeface="Proxima Nova"/>
                </a:rPr>
                <a:t>background-color</a:t>
              </a:r>
              <a:endParaRPr sz="1000">
                <a:solidFill>
                  <a:srgbClr val="FFFFFF"/>
                </a:solidFill>
                <a:latin typeface="Proxima Nova"/>
                <a:ea typeface="Proxima Nova"/>
                <a:cs typeface="Proxima Nova"/>
                <a:sym typeface="Proxima Nova"/>
              </a:endParaRPr>
            </a:p>
          </p:txBody>
        </p:sp>
        <p:sp>
          <p:nvSpPr>
            <p:cNvPr id="917" name="Google Shape;917;p92"/>
            <p:cNvSpPr txBox="1"/>
            <p:nvPr/>
          </p:nvSpPr>
          <p:spPr>
            <a:xfrm>
              <a:off x="4733350" y="3698075"/>
              <a:ext cx="1408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padding-bottom</a:t>
              </a:r>
              <a:endParaRPr sz="1000">
                <a:latin typeface="Proxima Nova"/>
                <a:ea typeface="Proxima Nova"/>
                <a:cs typeface="Proxima Nova"/>
                <a:sym typeface="Proxima Nova"/>
              </a:endParaRPr>
            </a:p>
          </p:txBody>
        </p:sp>
        <p:sp>
          <p:nvSpPr>
            <p:cNvPr id="918" name="Google Shape;918;p92"/>
            <p:cNvSpPr txBox="1"/>
            <p:nvPr/>
          </p:nvSpPr>
          <p:spPr>
            <a:xfrm>
              <a:off x="4733350" y="3955475"/>
              <a:ext cx="1408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border-bottom</a:t>
              </a:r>
              <a:endParaRPr sz="1000">
                <a:latin typeface="Proxima Nova"/>
                <a:ea typeface="Proxima Nova"/>
                <a:cs typeface="Proxima Nova"/>
                <a:sym typeface="Proxima Nova"/>
              </a:endParaRPr>
            </a:p>
          </p:txBody>
        </p:sp>
        <p:sp>
          <p:nvSpPr>
            <p:cNvPr id="919" name="Google Shape;919;p92"/>
            <p:cNvSpPr txBox="1"/>
            <p:nvPr/>
          </p:nvSpPr>
          <p:spPr>
            <a:xfrm rot="-5400000">
              <a:off x="3783188" y="2574275"/>
              <a:ext cx="10161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padding-left</a:t>
              </a:r>
              <a:endParaRPr sz="1000">
                <a:latin typeface="Proxima Nova"/>
                <a:ea typeface="Proxima Nova"/>
                <a:cs typeface="Proxima Nova"/>
                <a:sym typeface="Proxima Nova"/>
              </a:endParaRPr>
            </a:p>
          </p:txBody>
        </p:sp>
        <p:sp>
          <p:nvSpPr>
            <p:cNvPr id="920" name="Google Shape;920;p92"/>
            <p:cNvSpPr txBox="1"/>
            <p:nvPr/>
          </p:nvSpPr>
          <p:spPr>
            <a:xfrm rot="-5400000">
              <a:off x="3040600" y="2574275"/>
              <a:ext cx="1408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margin-left</a:t>
              </a:r>
              <a:endParaRPr sz="1000">
                <a:latin typeface="Proxima Nova"/>
                <a:ea typeface="Proxima Nova"/>
                <a:cs typeface="Proxima Nova"/>
                <a:sym typeface="Proxima Nova"/>
              </a:endParaRPr>
            </a:p>
          </p:txBody>
        </p:sp>
        <p:sp>
          <p:nvSpPr>
            <p:cNvPr id="921" name="Google Shape;921;p92"/>
            <p:cNvSpPr txBox="1"/>
            <p:nvPr/>
          </p:nvSpPr>
          <p:spPr>
            <a:xfrm rot="-5400000">
              <a:off x="3310950" y="2574275"/>
              <a:ext cx="1408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border-left</a:t>
              </a:r>
              <a:endParaRPr sz="1000">
                <a:latin typeface="Proxima Nova"/>
                <a:ea typeface="Proxima Nova"/>
                <a:cs typeface="Proxima Nova"/>
                <a:sym typeface="Proxima Nova"/>
              </a:endParaRPr>
            </a:p>
          </p:txBody>
        </p:sp>
        <p:sp>
          <p:nvSpPr>
            <p:cNvPr id="922" name="Google Shape;922;p92"/>
            <p:cNvSpPr txBox="1"/>
            <p:nvPr/>
          </p:nvSpPr>
          <p:spPr>
            <a:xfrm rot="5400000">
              <a:off x="6053350" y="2574275"/>
              <a:ext cx="10161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padding-right</a:t>
              </a:r>
              <a:endParaRPr sz="1000">
                <a:latin typeface="Proxima Nova"/>
                <a:ea typeface="Proxima Nova"/>
                <a:cs typeface="Proxima Nova"/>
                <a:sym typeface="Proxima Nova"/>
              </a:endParaRPr>
            </a:p>
          </p:txBody>
        </p:sp>
        <p:sp>
          <p:nvSpPr>
            <p:cNvPr id="923" name="Google Shape;923;p92"/>
            <p:cNvSpPr txBox="1"/>
            <p:nvPr/>
          </p:nvSpPr>
          <p:spPr>
            <a:xfrm rot="5400000">
              <a:off x="6403238" y="2574275"/>
              <a:ext cx="1408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margin-right</a:t>
              </a:r>
              <a:endParaRPr sz="1000">
                <a:latin typeface="Proxima Nova"/>
                <a:ea typeface="Proxima Nova"/>
                <a:cs typeface="Proxima Nova"/>
                <a:sym typeface="Proxima Nova"/>
              </a:endParaRPr>
            </a:p>
          </p:txBody>
        </p:sp>
        <p:sp>
          <p:nvSpPr>
            <p:cNvPr id="924" name="Google Shape;924;p92"/>
            <p:cNvSpPr txBox="1"/>
            <p:nvPr/>
          </p:nvSpPr>
          <p:spPr>
            <a:xfrm rot="5400000">
              <a:off x="6132888" y="2574275"/>
              <a:ext cx="14088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border-right</a:t>
              </a:r>
              <a:endParaRPr sz="1000">
                <a:latin typeface="Proxima Nova"/>
                <a:ea typeface="Proxima Nova"/>
                <a:cs typeface="Proxima Nova"/>
                <a:sym typeface="Proxima Nova"/>
              </a:endParaRPr>
            </a:p>
          </p:txBody>
        </p:sp>
        <p:sp>
          <p:nvSpPr>
            <p:cNvPr id="925" name="Google Shape;925;p92"/>
            <p:cNvSpPr txBox="1"/>
            <p:nvPr/>
          </p:nvSpPr>
          <p:spPr>
            <a:xfrm rot="-5400000">
              <a:off x="4135788" y="2574275"/>
              <a:ext cx="1016100" cy="30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height</a:t>
              </a:r>
              <a:endParaRPr sz="1000">
                <a:latin typeface="Proxima Nova"/>
                <a:ea typeface="Proxima Nova"/>
                <a:cs typeface="Proxima Nova"/>
                <a:sym typeface="Proxima Nova"/>
              </a:endParaRPr>
            </a:p>
          </p:txBody>
        </p:sp>
      </p:grpSp>
      <p:sp>
        <p:nvSpPr>
          <p:cNvPr id="926" name="Google Shape;926;p9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93"/>
          <p:cNvSpPr/>
          <p:nvPr/>
        </p:nvSpPr>
        <p:spPr>
          <a:xfrm>
            <a:off x="5406962" y="886584"/>
            <a:ext cx="3261300" cy="32613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2" name="Google Shape;932;p93"/>
          <p:cNvSpPr/>
          <p:nvPr/>
        </p:nvSpPr>
        <p:spPr>
          <a:xfrm>
            <a:off x="5641940" y="1121561"/>
            <a:ext cx="2791200" cy="27912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3" name="Google Shape;933;p93"/>
          <p:cNvSpPr/>
          <p:nvPr/>
        </p:nvSpPr>
        <p:spPr>
          <a:xfrm>
            <a:off x="5892401" y="1371886"/>
            <a:ext cx="2290200" cy="22905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4" name="Google Shape;934;p93"/>
          <p:cNvSpPr/>
          <p:nvPr/>
        </p:nvSpPr>
        <p:spPr>
          <a:xfrm>
            <a:off x="6157260" y="1634889"/>
            <a:ext cx="1760700" cy="1760700"/>
          </a:xfrm>
          <a:prstGeom prst="rect">
            <a:avLst/>
          </a:prstGeom>
          <a:solidFill>
            <a:srgbClr val="D9D9D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900"/>
          </a:p>
        </p:txBody>
      </p:sp>
      <p:sp>
        <p:nvSpPr>
          <p:cNvPr id="935" name="Google Shape;935;p93"/>
          <p:cNvSpPr/>
          <p:nvPr/>
        </p:nvSpPr>
        <p:spPr>
          <a:xfrm>
            <a:off x="5632038" y="1120300"/>
            <a:ext cx="2790300" cy="793500"/>
          </a:xfrm>
          <a:prstGeom prst="rect">
            <a:avLst/>
          </a:prstGeom>
          <a:solidFill>
            <a:srgbClr val="FFDB00">
              <a:alpha val="564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93"/>
          <p:cNvSpPr/>
          <p:nvPr/>
        </p:nvSpPr>
        <p:spPr>
          <a:xfrm>
            <a:off x="5632050" y="1120300"/>
            <a:ext cx="750600" cy="2798100"/>
          </a:xfrm>
          <a:prstGeom prst="rect">
            <a:avLst/>
          </a:prstGeom>
          <a:solidFill>
            <a:srgbClr val="7DEBD9">
              <a:alpha val="508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9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Box Model Basics</a:t>
            </a:r>
            <a:endParaRPr/>
          </a:p>
        </p:txBody>
      </p:sp>
      <p:sp>
        <p:nvSpPr>
          <p:cNvPr id="938" name="Google Shape;938;p93"/>
          <p:cNvSpPr txBox="1"/>
          <p:nvPr>
            <p:ph idx="4294967295" type="body"/>
          </p:nvPr>
        </p:nvSpPr>
        <p:spPr>
          <a:xfrm>
            <a:off x="457200" y="914400"/>
            <a:ext cx="4695300" cy="3278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Every block-level element on a webpage is a box.</a:t>
            </a:r>
            <a:endParaRPr/>
          </a:p>
          <a:p>
            <a:pPr indent="-342900" lvl="0" marL="457200" rtl="0" algn="l">
              <a:lnSpc>
                <a:spcPct val="100000"/>
              </a:lnSpc>
              <a:spcBef>
                <a:spcPts val="1000"/>
              </a:spcBef>
              <a:spcAft>
                <a:spcPts val="0"/>
              </a:spcAft>
              <a:buSzPts val="1800"/>
              <a:buChar char="●"/>
            </a:pPr>
            <a:r>
              <a:rPr lang="en"/>
              <a:t>Block elements have a </a:t>
            </a:r>
            <a:r>
              <a:rPr b="1" lang="en">
                <a:latin typeface="Inconsolata"/>
                <a:ea typeface="Inconsolata"/>
                <a:cs typeface="Inconsolata"/>
                <a:sym typeface="Inconsolata"/>
              </a:rPr>
              <a:t>padding</a:t>
            </a:r>
            <a:r>
              <a:rPr lang="en"/>
              <a:t>, </a:t>
            </a:r>
            <a:r>
              <a:rPr b="1" lang="en">
                <a:latin typeface="Inconsolata"/>
                <a:ea typeface="Inconsolata"/>
                <a:cs typeface="Inconsolata"/>
                <a:sym typeface="Inconsolata"/>
              </a:rPr>
              <a:t>border</a:t>
            </a:r>
            <a:r>
              <a:rPr lang="en"/>
              <a:t>, and </a:t>
            </a:r>
            <a:r>
              <a:rPr b="1" lang="en">
                <a:latin typeface="Inconsolata"/>
                <a:ea typeface="Inconsolata"/>
                <a:cs typeface="Inconsolata"/>
                <a:sym typeface="Inconsolata"/>
              </a:rPr>
              <a:t>margin</a:t>
            </a:r>
            <a:r>
              <a:rPr lang="en"/>
              <a:t>.</a:t>
            </a:r>
            <a:endParaRPr/>
          </a:p>
          <a:p>
            <a:pPr indent="-342900" lvl="0" marL="457200" rtl="0" algn="l">
              <a:lnSpc>
                <a:spcPct val="100000"/>
              </a:lnSpc>
              <a:spcBef>
                <a:spcPts val="1000"/>
              </a:spcBef>
              <a:spcAft>
                <a:spcPts val="0"/>
              </a:spcAft>
              <a:buSzPts val="1800"/>
              <a:buChar char="●"/>
            </a:pPr>
            <a:r>
              <a:rPr b="1" lang="en">
                <a:latin typeface="Inconsolata"/>
                <a:ea typeface="Inconsolata"/>
                <a:cs typeface="Inconsolata"/>
                <a:sym typeface="Inconsolata"/>
              </a:rPr>
              <a:t>width + padding + border</a:t>
            </a:r>
            <a:r>
              <a:rPr b="1" lang="en"/>
              <a:t> </a:t>
            </a:r>
            <a:r>
              <a:rPr lang="en"/>
              <a:t>= actual width of an element's box.</a:t>
            </a:r>
            <a:endParaRPr/>
          </a:p>
          <a:p>
            <a:pPr indent="-342900" lvl="0" marL="457200" rtl="0" algn="l">
              <a:lnSpc>
                <a:spcPct val="100000"/>
              </a:lnSpc>
              <a:spcBef>
                <a:spcPts val="1000"/>
              </a:spcBef>
              <a:spcAft>
                <a:spcPts val="0"/>
              </a:spcAft>
              <a:buSzPts val="1800"/>
              <a:buChar char="●"/>
            </a:pPr>
            <a:r>
              <a:rPr b="1" lang="en">
                <a:latin typeface="Inconsolata"/>
                <a:ea typeface="Inconsolata"/>
                <a:cs typeface="Inconsolata"/>
                <a:sym typeface="Inconsolata"/>
              </a:rPr>
              <a:t>height + padding + border</a:t>
            </a:r>
            <a:r>
              <a:rPr lang="en"/>
              <a:t> = actual height of an element's box</a:t>
            </a:r>
            <a:r>
              <a:rPr lang="en"/>
              <a:t>.</a:t>
            </a:r>
            <a:endParaRPr/>
          </a:p>
          <a:p>
            <a:pPr indent="-342900" lvl="0" marL="457200" rtl="0" algn="l">
              <a:lnSpc>
                <a:spcPct val="100000"/>
              </a:lnSpc>
              <a:spcBef>
                <a:spcPts val="1000"/>
              </a:spcBef>
              <a:spcAft>
                <a:spcPts val="0"/>
              </a:spcAft>
              <a:buSzPts val="1800"/>
              <a:buChar char="●"/>
            </a:pPr>
            <a:r>
              <a:rPr b="1" lang="en">
                <a:latin typeface="Inconsolata"/>
                <a:ea typeface="Inconsolata"/>
                <a:cs typeface="Inconsolata"/>
                <a:sym typeface="Inconsolata"/>
              </a:rPr>
              <a:t>margin</a:t>
            </a:r>
            <a:r>
              <a:rPr lang="en"/>
              <a:t> is outside the box and does NOT count toward height and width.</a:t>
            </a:r>
            <a:endParaRPr/>
          </a:p>
          <a:p>
            <a:pPr indent="0" lvl="0" marL="457200" rtl="0" algn="l">
              <a:lnSpc>
                <a:spcPct val="100000"/>
              </a:lnSpc>
              <a:spcBef>
                <a:spcPts val="1000"/>
              </a:spcBef>
              <a:spcAft>
                <a:spcPts val="1000"/>
              </a:spcAft>
              <a:buNone/>
            </a:pPr>
            <a:r>
              <a:t/>
            </a:r>
            <a:endParaRPr/>
          </a:p>
        </p:txBody>
      </p:sp>
      <p:sp>
        <p:nvSpPr>
          <p:cNvPr id="939" name="Google Shape;939;p9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40" name="Google Shape;940;p93"/>
          <p:cNvSpPr txBox="1"/>
          <p:nvPr/>
        </p:nvSpPr>
        <p:spPr>
          <a:xfrm>
            <a:off x="6642019" y="853080"/>
            <a:ext cx="7911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margin-top</a:t>
            </a:r>
            <a:endParaRPr sz="900">
              <a:latin typeface="Proxima Nova"/>
              <a:ea typeface="Proxima Nova"/>
              <a:cs typeface="Proxima Nova"/>
              <a:sym typeface="Proxima Nova"/>
            </a:endParaRPr>
          </a:p>
        </p:txBody>
      </p:sp>
      <p:sp>
        <p:nvSpPr>
          <p:cNvPr id="941" name="Google Shape;941;p93"/>
          <p:cNvSpPr txBox="1"/>
          <p:nvPr/>
        </p:nvSpPr>
        <p:spPr>
          <a:xfrm>
            <a:off x="6577502" y="3887773"/>
            <a:ext cx="9201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margin-bottom</a:t>
            </a:r>
            <a:endParaRPr sz="900">
              <a:latin typeface="Proxima Nova"/>
              <a:ea typeface="Proxima Nova"/>
              <a:cs typeface="Proxima Nova"/>
              <a:sym typeface="Proxima Nova"/>
            </a:endParaRPr>
          </a:p>
        </p:txBody>
      </p:sp>
      <p:sp>
        <p:nvSpPr>
          <p:cNvPr id="942" name="Google Shape;942;p93"/>
          <p:cNvSpPr txBox="1"/>
          <p:nvPr/>
        </p:nvSpPr>
        <p:spPr>
          <a:xfrm>
            <a:off x="6642019" y="1090050"/>
            <a:ext cx="7911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border-top</a:t>
            </a:r>
            <a:endParaRPr sz="900">
              <a:latin typeface="Proxima Nova"/>
              <a:ea typeface="Proxima Nova"/>
              <a:cs typeface="Proxima Nova"/>
              <a:sym typeface="Proxima Nova"/>
            </a:endParaRPr>
          </a:p>
        </p:txBody>
      </p:sp>
      <p:sp>
        <p:nvSpPr>
          <p:cNvPr id="943" name="Google Shape;943;p93"/>
          <p:cNvSpPr txBox="1"/>
          <p:nvPr/>
        </p:nvSpPr>
        <p:spPr>
          <a:xfrm>
            <a:off x="6609825" y="1356100"/>
            <a:ext cx="8553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padding-top</a:t>
            </a:r>
            <a:endParaRPr sz="900">
              <a:latin typeface="Proxima Nova"/>
              <a:ea typeface="Proxima Nova"/>
              <a:cs typeface="Proxima Nova"/>
              <a:sym typeface="Proxima Nova"/>
            </a:endParaRPr>
          </a:p>
        </p:txBody>
      </p:sp>
      <p:sp>
        <p:nvSpPr>
          <p:cNvPr id="944" name="Google Shape;944;p93"/>
          <p:cNvSpPr txBox="1"/>
          <p:nvPr/>
        </p:nvSpPr>
        <p:spPr>
          <a:xfrm>
            <a:off x="6642019" y="1601396"/>
            <a:ext cx="7911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width</a:t>
            </a:r>
            <a:endParaRPr sz="900">
              <a:latin typeface="Proxima Nova"/>
              <a:ea typeface="Proxima Nova"/>
              <a:cs typeface="Proxima Nova"/>
              <a:sym typeface="Proxima Nova"/>
            </a:endParaRPr>
          </a:p>
        </p:txBody>
      </p:sp>
      <p:sp>
        <p:nvSpPr>
          <p:cNvPr id="945" name="Google Shape;945;p93"/>
          <p:cNvSpPr txBox="1"/>
          <p:nvPr/>
        </p:nvSpPr>
        <p:spPr>
          <a:xfrm>
            <a:off x="6399707" y="3395724"/>
            <a:ext cx="1275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padding-bottom</a:t>
            </a:r>
            <a:endParaRPr sz="900">
              <a:latin typeface="Proxima Nova"/>
              <a:ea typeface="Proxima Nova"/>
              <a:cs typeface="Proxima Nova"/>
              <a:sym typeface="Proxima Nova"/>
            </a:endParaRPr>
          </a:p>
        </p:txBody>
      </p:sp>
      <p:sp>
        <p:nvSpPr>
          <p:cNvPr id="946" name="Google Shape;946;p93"/>
          <p:cNvSpPr txBox="1"/>
          <p:nvPr/>
        </p:nvSpPr>
        <p:spPr>
          <a:xfrm>
            <a:off x="6399707" y="3628800"/>
            <a:ext cx="1275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border-bottom</a:t>
            </a:r>
            <a:endParaRPr sz="900">
              <a:latin typeface="Proxima Nova"/>
              <a:ea typeface="Proxima Nova"/>
              <a:cs typeface="Proxima Nova"/>
              <a:sym typeface="Proxima Nova"/>
            </a:endParaRPr>
          </a:p>
        </p:txBody>
      </p:sp>
      <p:sp>
        <p:nvSpPr>
          <p:cNvPr id="947" name="Google Shape;947;p93"/>
          <p:cNvSpPr txBox="1"/>
          <p:nvPr/>
        </p:nvSpPr>
        <p:spPr>
          <a:xfrm rot="-5400000">
            <a:off x="5539391" y="2378046"/>
            <a:ext cx="9201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padding-left</a:t>
            </a:r>
            <a:endParaRPr sz="900">
              <a:latin typeface="Proxima Nova"/>
              <a:ea typeface="Proxima Nova"/>
              <a:cs typeface="Proxima Nova"/>
              <a:sym typeface="Proxima Nova"/>
            </a:endParaRPr>
          </a:p>
        </p:txBody>
      </p:sp>
      <p:sp>
        <p:nvSpPr>
          <p:cNvPr id="948" name="Google Shape;948;p93"/>
          <p:cNvSpPr txBox="1"/>
          <p:nvPr/>
        </p:nvSpPr>
        <p:spPr>
          <a:xfrm rot="-5400000">
            <a:off x="4867023" y="2378091"/>
            <a:ext cx="1275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margin-left</a:t>
            </a:r>
            <a:endParaRPr sz="900">
              <a:latin typeface="Proxima Nova"/>
              <a:ea typeface="Proxima Nova"/>
              <a:cs typeface="Proxima Nova"/>
              <a:sym typeface="Proxima Nova"/>
            </a:endParaRPr>
          </a:p>
        </p:txBody>
      </p:sp>
      <p:sp>
        <p:nvSpPr>
          <p:cNvPr id="949" name="Google Shape;949;p93"/>
          <p:cNvSpPr txBox="1"/>
          <p:nvPr/>
        </p:nvSpPr>
        <p:spPr>
          <a:xfrm rot="-5400000">
            <a:off x="5111825" y="2378091"/>
            <a:ext cx="1275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border-left</a:t>
            </a:r>
            <a:endParaRPr sz="900">
              <a:latin typeface="Proxima Nova"/>
              <a:ea typeface="Proxima Nova"/>
              <a:cs typeface="Proxima Nova"/>
              <a:sym typeface="Proxima Nova"/>
            </a:endParaRPr>
          </a:p>
        </p:txBody>
      </p:sp>
      <p:sp>
        <p:nvSpPr>
          <p:cNvPr id="950" name="Google Shape;950;p93"/>
          <p:cNvSpPr txBox="1"/>
          <p:nvPr/>
        </p:nvSpPr>
        <p:spPr>
          <a:xfrm rot="5400000">
            <a:off x="7594890" y="2378067"/>
            <a:ext cx="9201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padding-right</a:t>
            </a:r>
            <a:endParaRPr sz="900">
              <a:latin typeface="Proxima Nova"/>
              <a:ea typeface="Proxima Nova"/>
              <a:cs typeface="Proxima Nova"/>
              <a:sym typeface="Proxima Nova"/>
            </a:endParaRPr>
          </a:p>
        </p:txBody>
      </p:sp>
      <p:sp>
        <p:nvSpPr>
          <p:cNvPr id="951" name="Google Shape;951;p93"/>
          <p:cNvSpPr txBox="1"/>
          <p:nvPr/>
        </p:nvSpPr>
        <p:spPr>
          <a:xfrm rot="5400000">
            <a:off x="7911758" y="2378022"/>
            <a:ext cx="1275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margin-right</a:t>
            </a:r>
            <a:endParaRPr sz="900">
              <a:latin typeface="Proxima Nova"/>
              <a:ea typeface="Proxima Nova"/>
              <a:cs typeface="Proxima Nova"/>
              <a:sym typeface="Proxima Nova"/>
            </a:endParaRPr>
          </a:p>
        </p:txBody>
      </p:sp>
      <p:sp>
        <p:nvSpPr>
          <p:cNvPr id="952" name="Google Shape;952;p93"/>
          <p:cNvSpPr txBox="1"/>
          <p:nvPr/>
        </p:nvSpPr>
        <p:spPr>
          <a:xfrm rot="5400000">
            <a:off x="7666956" y="2378022"/>
            <a:ext cx="12756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border-right</a:t>
            </a:r>
            <a:endParaRPr sz="900">
              <a:latin typeface="Proxima Nova"/>
              <a:ea typeface="Proxima Nova"/>
              <a:cs typeface="Proxima Nova"/>
              <a:sym typeface="Proxima Nova"/>
            </a:endParaRPr>
          </a:p>
        </p:txBody>
      </p:sp>
      <p:sp>
        <p:nvSpPr>
          <p:cNvPr id="953" name="Google Shape;953;p93"/>
          <p:cNvSpPr txBox="1"/>
          <p:nvPr/>
        </p:nvSpPr>
        <p:spPr>
          <a:xfrm rot="-5400000">
            <a:off x="5802545" y="2378046"/>
            <a:ext cx="920100" cy="274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latin typeface="Proxima Nova"/>
                <a:ea typeface="Proxima Nova"/>
                <a:cs typeface="Proxima Nova"/>
                <a:sym typeface="Proxima Nova"/>
              </a:rPr>
              <a:t>height</a:t>
            </a:r>
            <a:endParaRPr sz="900">
              <a:latin typeface="Proxima Nova"/>
              <a:ea typeface="Proxima Nova"/>
              <a:cs typeface="Proxima Nova"/>
              <a:sym typeface="Proxima Nova"/>
            </a:endParaRPr>
          </a:p>
        </p:txBody>
      </p:sp>
      <p:sp>
        <p:nvSpPr>
          <p:cNvPr id="954" name="Google Shape;954;p9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9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Inconsolata"/>
                <a:ea typeface="Inconsolata"/>
                <a:cs typeface="Inconsolata"/>
                <a:sym typeface="Inconsolata"/>
              </a:rPr>
              <a:t>display</a:t>
            </a:r>
            <a:endParaRPr>
              <a:latin typeface="Inconsolata"/>
              <a:ea typeface="Inconsolata"/>
              <a:cs typeface="Inconsolata"/>
              <a:sym typeface="Inconsolata"/>
            </a:endParaRPr>
          </a:p>
        </p:txBody>
      </p:sp>
      <p:sp>
        <p:nvSpPr>
          <p:cNvPr id="960" name="Google Shape;960;p94"/>
          <p:cNvSpPr txBox="1"/>
          <p:nvPr>
            <p:ph idx="4294967295"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700"/>
              </a:spcBef>
              <a:spcAft>
                <a:spcPts val="0"/>
              </a:spcAft>
              <a:buNone/>
            </a:pPr>
            <a:r>
              <a:rPr b="1" lang="en">
                <a:solidFill>
                  <a:schemeClr val="dk1"/>
                </a:solidFill>
                <a:latin typeface="Inconsolata"/>
                <a:ea typeface="Inconsolata"/>
                <a:cs typeface="Inconsolata"/>
                <a:sym typeface="Inconsolata"/>
              </a:rPr>
              <a:t>"</a:t>
            </a:r>
            <a:r>
              <a:rPr b="1" lang="en">
                <a:solidFill>
                  <a:schemeClr val="dk1"/>
                </a:solidFill>
                <a:latin typeface="Inconsolata"/>
                <a:ea typeface="Inconsolata"/>
                <a:cs typeface="Inconsolata"/>
                <a:sym typeface="Inconsolata"/>
              </a:rPr>
              <a:t>d</a:t>
            </a:r>
            <a:r>
              <a:rPr b="1" lang="en">
                <a:solidFill>
                  <a:schemeClr val="dk1"/>
                </a:solidFill>
                <a:latin typeface="Inconsolata"/>
                <a:ea typeface="Inconsolata"/>
                <a:cs typeface="Inconsolata"/>
                <a:sym typeface="Inconsolata"/>
              </a:rPr>
              <a:t>isplay"</a:t>
            </a:r>
            <a:r>
              <a:rPr lang="en">
                <a:solidFill>
                  <a:schemeClr val="dk1"/>
                </a:solidFill>
              </a:rPr>
              <a:t> controls the behavior of the box in which content sits.</a:t>
            </a:r>
            <a:r>
              <a:rPr lang="en">
                <a:solidFill>
                  <a:schemeClr val="dk1"/>
                </a:solidFill>
              </a:rPr>
              <a:t> We’ll cover several of the most commonly used values of the </a:t>
            </a:r>
            <a:r>
              <a:rPr b="1" lang="en">
                <a:solidFill>
                  <a:schemeClr val="dk1"/>
                </a:solidFill>
                <a:latin typeface="Inconsolata"/>
                <a:ea typeface="Inconsolata"/>
                <a:cs typeface="Inconsolata"/>
                <a:sym typeface="Inconsolata"/>
              </a:rPr>
              <a:t>d</a:t>
            </a:r>
            <a:r>
              <a:rPr b="1" lang="en">
                <a:solidFill>
                  <a:schemeClr val="dk1"/>
                </a:solidFill>
                <a:latin typeface="Inconsolata"/>
                <a:ea typeface="Inconsolata"/>
                <a:cs typeface="Inconsolata"/>
                <a:sym typeface="Inconsolata"/>
              </a:rPr>
              <a:t>isplay</a:t>
            </a:r>
            <a:r>
              <a:rPr lang="en">
                <a:solidFill>
                  <a:schemeClr val="dk1"/>
                </a:solidFill>
              </a:rPr>
              <a:t> property:</a:t>
            </a:r>
            <a:endParaRPr>
              <a:solidFill>
                <a:schemeClr val="dk1"/>
              </a:solidFill>
            </a:endParaRPr>
          </a:p>
          <a:p>
            <a:pPr indent="-342900" lvl="0" marL="457200" rtl="0" algn="l">
              <a:lnSpc>
                <a:spcPct val="100000"/>
              </a:lnSpc>
              <a:spcBef>
                <a:spcPts val="1000"/>
              </a:spcBef>
              <a:spcAft>
                <a:spcPts val="0"/>
              </a:spcAft>
              <a:buClr>
                <a:schemeClr val="dk1"/>
              </a:buClr>
              <a:buSzPts val="1800"/>
              <a:buFont typeface="Inconsolata"/>
              <a:buChar char="●"/>
            </a:pPr>
            <a:r>
              <a:rPr b="1" lang="en">
                <a:solidFill>
                  <a:schemeClr val="dk1"/>
                </a:solidFill>
                <a:latin typeface="Inconsolata"/>
                <a:ea typeface="Inconsolata"/>
                <a:cs typeface="Inconsolata"/>
                <a:sym typeface="Inconsolata"/>
              </a:rPr>
              <a:t>block</a:t>
            </a:r>
            <a:endParaRPr b="1">
              <a:solidFill>
                <a:schemeClr val="dk1"/>
              </a:solidFill>
              <a:latin typeface="Inconsolata"/>
              <a:ea typeface="Inconsolata"/>
              <a:cs typeface="Inconsolata"/>
              <a:sym typeface="Inconsolata"/>
            </a:endParaRPr>
          </a:p>
          <a:p>
            <a:pPr indent="-342900" lvl="0" marL="457200" rtl="0" algn="l">
              <a:lnSpc>
                <a:spcPct val="100000"/>
              </a:lnSpc>
              <a:spcBef>
                <a:spcPts val="0"/>
              </a:spcBef>
              <a:spcAft>
                <a:spcPts val="0"/>
              </a:spcAft>
              <a:buClr>
                <a:schemeClr val="dk1"/>
              </a:buClr>
              <a:buSzPts val="1800"/>
              <a:buFont typeface="Inconsolata"/>
              <a:buChar char="●"/>
            </a:pPr>
            <a:r>
              <a:rPr b="1" lang="en">
                <a:solidFill>
                  <a:schemeClr val="dk1"/>
                </a:solidFill>
                <a:latin typeface="Inconsolata"/>
                <a:ea typeface="Inconsolata"/>
                <a:cs typeface="Inconsolata"/>
                <a:sym typeface="Inconsolata"/>
              </a:rPr>
              <a:t>inline</a:t>
            </a:r>
            <a:endParaRPr b="1">
              <a:solidFill>
                <a:schemeClr val="dk1"/>
              </a:solidFill>
              <a:latin typeface="Inconsolata"/>
              <a:ea typeface="Inconsolata"/>
              <a:cs typeface="Inconsolata"/>
              <a:sym typeface="Inconsolata"/>
            </a:endParaRPr>
          </a:p>
          <a:p>
            <a:pPr indent="-342900" lvl="0" marL="457200" rtl="0" algn="l">
              <a:lnSpc>
                <a:spcPct val="100000"/>
              </a:lnSpc>
              <a:spcBef>
                <a:spcPts val="0"/>
              </a:spcBef>
              <a:spcAft>
                <a:spcPts val="0"/>
              </a:spcAft>
              <a:buClr>
                <a:schemeClr val="dk1"/>
              </a:buClr>
              <a:buSzPts val="1800"/>
              <a:buFont typeface="Inconsolata"/>
              <a:buChar char="●"/>
            </a:pPr>
            <a:r>
              <a:rPr b="1" lang="en">
                <a:solidFill>
                  <a:schemeClr val="dk1"/>
                </a:solidFill>
                <a:latin typeface="Inconsolata"/>
                <a:ea typeface="Inconsolata"/>
                <a:cs typeface="Inconsolata"/>
                <a:sym typeface="Inconsolata"/>
              </a:rPr>
              <a:t>inline-block</a:t>
            </a:r>
            <a:endParaRPr b="1">
              <a:solidFill>
                <a:schemeClr val="dk1"/>
              </a:solidFill>
              <a:latin typeface="Inconsolata"/>
              <a:ea typeface="Inconsolata"/>
              <a:cs typeface="Inconsolata"/>
              <a:sym typeface="Inconsolata"/>
            </a:endParaRPr>
          </a:p>
          <a:p>
            <a:pPr indent="-342900" lvl="0" marL="457200" rtl="0" algn="l">
              <a:lnSpc>
                <a:spcPct val="100000"/>
              </a:lnSpc>
              <a:spcBef>
                <a:spcPts val="0"/>
              </a:spcBef>
              <a:spcAft>
                <a:spcPts val="0"/>
              </a:spcAft>
              <a:buClr>
                <a:schemeClr val="dk1"/>
              </a:buClr>
              <a:buSzPts val="1800"/>
              <a:buFont typeface="Inconsolata"/>
              <a:buChar char="●"/>
            </a:pPr>
            <a:r>
              <a:rPr b="1" lang="en">
                <a:solidFill>
                  <a:schemeClr val="dk1"/>
                </a:solidFill>
                <a:latin typeface="Inconsolata"/>
                <a:ea typeface="Inconsolata"/>
                <a:cs typeface="Inconsolata"/>
                <a:sym typeface="Inconsolata"/>
              </a:rPr>
              <a:t>none</a:t>
            </a:r>
            <a:endParaRPr b="1">
              <a:solidFill>
                <a:schemeClr val="dk1"/>
              </a:solidFill>
              <a:latin typeface="Inconsolata"/>
              <a:ea typeface="Inconsolata"/>
              <a:cs typeface="Inconsolata"/>
              <a:sym typeface="Inconsolata"/>
            </a:endParaRPr>
          </a:p>
        </p:txBody>
      </p:sp>
      <p:sp>
        <p:nvSpPr>
          <p:cNvPr id="961" name="Google Shape;961;p9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62" name="Google Shape;962;p9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Block vs. Inline Elements</a:t>
            </a:r>
            <a:endParaRPr/>
          </a:p>
        </p:txBody>
      </p:sp>
      <p:sp>
        <p:nvSpPr>
          <p:cNvPr id="968" name="Google Shape;968;p95"/>
          <p:cNvSpPr txBox="1"/>
          <p:nvPr>
            <p:ph idx="4294967295" type="body"/>
          </p:nvPr>
        </p:nvSpPr>
        <p:spPr>
          <a:xfrm>
            <a:off x="457200" y="914400"/>
            <a:ext cx="8219100" cy="3278700"/>
          </a:xfrm>
          <a:prstGeom prst="rect">
            <a:avLst/>
          </a:prstGeom>
        </p:spPr>
        <p:txBody>
          <a:bodyPr anchorCtr="0" anchor="t" bIns="91425" lIns="91425" spcFirstLastPara="1" rIns="91425" wrap="square" tIns="91425">
            <a:noAutofit/>
          </a:bodyPr>
          <a:lstStyle/>
          <a:p>
            <a:pPr indent="-342900" lvl="0" marL="457200" rtl="0" algn="l">
              <a:lnSpc>
                <a:spcPct val="113000"/>
              </a:lnSpc>
              <a:spcBef>
                <a:spcPts val="0"/>
              </a:spcBef>
              <a:spcAft>
                <a:spcPts val="0"/>
              </a:spcAft>
              <a:buSzPts val="1800"/>
              <a:buChar char="●"/>
            </a:pPr>
            <a:r>
              <a:rPr lang="en"/>
              <a:t>Block-level elements inherit the box model.</a:t>
            </a:r>
            <a:endParaRPr/>
          </a:p>
          <a:p>
            <a:pPr indent="-330200" lvl="1" marL="1371600" rtl="0" algn="l">
              <a:lnSpc>
                <a:spcPct val="113000"/>
              </a:lnSpc>
              <a:spcBef>
                <a:spcPts val="1000"/>
              </a:spcBef>
              <a:spcAft>
                <a:spcPts val="0"/>
              </a:spcAft>
              <a:buSzPts val="1600"/>
              <a:buFont typeface="Inconsolata"/>
              <a:buChar char="○"/>
            </a:pPr>
            <a:r>
              <a:rPr b="1" lang="en">
                <a:solidFill>
                  <a:schemeClr val="dk1"/>
                </a:solidFill>
                <a:latin typeface="Inconsolata"/>
                <a:ea typeface="Inconsolata"/>
                <a:cs typeface="Inconsolata"/>
                <a:sym typeface="Inconsolata"/>
              </a:rPr>
              <a:t>div, section, ul, nav, header, footer</a:t>
            </a:r>
            <a:endParaRPr>
              <a:latin typeface="Inconsolata"/>
              <a:ea typeface="Inconsolata"/>
              <a:cs typeface="Inconsolata"/>
              <a:sym typeface="Inconsolata"/>
            </a:endParaRPr>
          </a:p>
          <a:p>
            <a:pPr indent="-342900" lvl="0" marL="457200" rtl="0" algn="l">
              <a:lnSpc>
                <a:spcPct val="113000"/>
              </a:lnSpc>
              <a:spcBef>
                <a:spcPts val="1000"/>
              </a:spcBef>
              <a:spcAft>
                <a:spcPts val="0"/>
              </a:spcAft>
              <a:buSzPts val="1800"/>
              <a:buChar char="●"/>
            </a:pPr>
            <a:r>
              <a:rPr lang="en"/>
              <a:t>Inline-level elements do NOT inherit the box model. </a:t>
            </a:r>
            <a:endParaRPr/>
          </a:p>
          <a:p>
            <a:pPr indent="-330200" lvl="1" marL="1371600" rtl="0" algn="l">
              <a:lnSpc>
                <a:spcPct val="113000"/>
              </a:lnSpc>
              <a:spcBef>
                <a:spcPts val="1000"/>
              </a:spcBef>
              <a:spcAft>
                <a:spcPts val="0"/>
              </a:spcAft>
              <a:buSzPts val="1600"/>
              <a:buFont typeface="Inconsolata"/>
              <a:buChar char="○"/>
            </a:pPr>
            <a:r>
              <a:rPr b="1" lang="en">
                <a:latin typeface="Inconsolata"/>
                <a:ea typeface="Inconsolata"/>
                <a:cs typeface="Inconsolata"/>
                <a:sym typeface="Inconsolata"/>
              </a:rPr>
              <a:t>span, img, sub, sup, textblock</a:t>
            </a:r>
            <a:endParaRPr>
              <a:latin typeface="Inconsolata"/>
              <a:ea typeface="Inconsolata"/>
              <a:cs typeface="Inconsolata"/>
              <a:sym typeface="Inconsolata"/>
            </a:endParaRPr>
          </a:p>
          <a:p>
            <a:pPr indent="-342900" lvl="0" marL="457200" rtl="0" algn="l">
              <a:lnSpc>
                <a:spcPct val="113000"/>
              </a:lnSpc>
              <a:spcBef>
                <a:spcPts val="1000"/>
              </a:spcBef>
              <a:spcAft>
                <a:spcPts val="0"/>
              </a:spcAft>
              <a:buSzPts val="1800"/>
              <a:buChar char="●"/>
            </a:pPr>
            <a:r>
              <a:rPr lang="en"/>
              <a:t>You can apply </a:t>
            </a:r>
            <a:r>
              <a:rPr b="1" lang="en">
                <a:latin typeface="Inconsolata"/>
                <a:ea typeface="Inconsolata"/>
                <a:cs typeface="Inconsolata"/>
                <a:sym typeface="Inconsolata"/>
              </a:rPr>
              <a:t>display</a:t>
            </a:r>
            <a:r>
              <a:rPr lang="en">
                <a:latin typeface="Inconsolata"/>
                <a:ea typeface="Inconsolata"/>
                <a:cs typeface="Inconsolata"/>
                <a:sym typeface="Inconsolata"/>
              </a:rPr>
              <a:t>: </a:t>
            </a:r>
            <a:r>
              <a:rPr b="1" lang="en">
                <a:latin typeface="Inconsolata"/>
                <a:ea typeface="Inconsolata"/>
                <a:cs typeface="Inconsolata"/>
                <a:sym typeface="Inconsolata"/>
              </a:rPr>
              <a:t>block</a:t>
            </a:r>
            <a:r>
              <a:rPr lang="en">
                <a:latin typeface="Inconsolata"/>
                <a:ea typeface="Inconsolata"/>
                <a:cs typeface="Inconsolata"/>
                <a:sym typeface="Inconsolata"/>
              </a:rPr>
              <a:t>;</a:t>
            </a:r>
            <a:r>
              <a:rPr lang="en"/>
              <a:t> to an inline element via CSS and it will become a block-level element (and vice versa).</a:t>
            </a:r>
            <a:endParaRPr/>
          </a:p>
          <a:p>
            <a:pPr indent="-342900" lvl="0" marL="457200" rtl="0" algn="l">
              <a:lnSpc>
                <a:spcPct val="113000"/>
              </a:lnSpc>
              <a:spcBef>
                <a:spcPts val="1000"/>
              </a:spcBef>
              <a:spcAft>
                <a:spcPts val="1000"/>
              </a:spcAft>
              <a:buSzPts val="1800"/>
              <a:buChar char="●"/>
            </a:pPr>
            <a:r>
              <a:rPr lang="en"/>
              <a:t>Refer here for a list of inline elements: </a:t>
            </a:r>
            <a:r>
              <a:rPr lang="en" u="sng">
                <a:solidFill>
                  <a:schemeClr val="hlink"/>
                </a:solidFill>
                <a:hlinkClick r:id="rId3"/>
              </a:rPr>
              <a:t>https://developer.mozilla.org/en-US/docs/Web/HTML/Inline_elements</a:t>
            </a:r>
            <a:r>
              <a:rPr lang="en">
                <a:solidFill>
                  <a:schemeClr val="dk1"/>
                </a:solidFill>
              </a:rPr>
              <a:t>.</a:t>
            </a:r>
            <a:endParaRPr>
              <a:solidFill>
                <a:schemeClr val="dk1"/>
              </a:solidFill>
            </a:endParaRPr>
          </a:p>
        </p:txBody>
      </p:sp>
      <p:sp>
        <p:nvSpPr>
          <p:cNvPr id="969" name="Google Shape;969;p9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70" name="Google Shape;970;p9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6"/>
          <p:cNvSpPr txBox="1"/>
          <p:nvPr>
            <p:ph idx="4294967295" type="body"/>
          </p:nvPr>
        </p:nvSpPr>
        <p:spPr>
          <a:xfrm>
            <a:off x="457200" y="1143000"/>
            <a:ext cx="43833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display: block;</a:t>
            </a:r>
            <a:endParaRPr>
              <a:solidFill>
                <a:schemeClr val="dk1"/>
              </a:solidFill>
              <a:latin typeface="Inconsolata"/>
              <a:ea typeface="Inconsolata"/>
              <a:cs typeface="Inconsolata"/>
              <a:sym typeface="Inconsolata"/>
            </a:endParaRPr>
          </a:p>
          <a:p>
            <a:pPr indent="-342900" lvl="0" marL="457200" rtl="0" algn="l">
              <a:lnSpc>
                <a:spcPct val="100000"/>
              </a:lnSpc>
              <a:spcBef>
                <a:spcPts val="1000"/>
              </a:spcBef>
              <a:spcAft>
                <a:spcPts val="0"/>
              </a:spcAft>
              <a:buClr>
                <a:schemeClr val="dk1"/>
              </a:buClr>
              <a:buSzPts val="1800"/>
              <a:buFont typeface="Inconsolata"/>
              <a:buChar char="●"/>
            </a:pPr>
            <a:r>
              <a:rPr lang="en">
                <a:solidFill>
                  <a:schemeClr val="dk1"/>
                </a:solidFill>
              </a:rPr>
              <a:t>This element takes up as much width as possible, and the following element drops to a new line.</a:t>
            </a:r>
            <a:endParaRPr b="1">
              <a:solidFill>
                <a:schemeClr val="dk1"/>
              </a:solidFill>
              <a:latin typeface="Inconsolata"/>
              <a:ea typeface="Inconsolata"/>
              <a:cs typeface="Inconsolata"/>
              <a:sym typeface="Inconsolata"/>
            </a:endParaRPr>
          </a:p>
        </p:txBody>
      </p:sp>
      <p:sp>
        <p:nvSpPr>
          <p:cNvPr id="976" name="Google Shape;976;p9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Image Source</a:t>
            </a:r>
            <a:r>
              <a:rPr lang="en"/>
              <a:t>; css-tricks.com</a:t>
            </a:r>
            <a:endParaRPr/>
          </a:p>
        </p:txBody>
      </p:sp>
      <p:sp>
        <p:nvSpPr>
          <p:cNvPr id="977" name="Google Shape;977;p9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Positioning Elements: </a:t>
            </a:r>
            <a:r>
              <a:rPr lang="en">
                <a:latin typeface="Inconsolata"/>
                <a:ea typeface="Inconsolata"/>
                <a:cs typeface="Inconsolata"/>
                <a:sym typeface="Inconsolata"/>
              </a:rPr>
              <a:t>block</a:t>
            </a:r>
            <a:endParaRPr>
              <a:latin typeface="Inconsolata"/>
              <a:ea typeface="Inconsolata"/>
              <a:cs typeface="Inconsolata"/>
              <a:sym typeface="Inconsolata"/>
            </a:endParaRPr>
          </a:p>
        </p:txBody>
      </p:sp>
      <p:pic>
        <p:nvPicPr>
          <p:cNvPr id="978" name="Google Shape;978;p96"/>
          <p:cNvPicPr preferRelativeResize="0"/>
          <p:nvPr/>
        </p:nvPicPr>
        <p:blipFill>
          <a:blip r:embed="rId3">
            <a:alphaModFix/>
          </a:blip>
          <a:stretch>
            <a:fillRect/>
          </a:stretch>
        </p:blipFill>
        <p:spPr>
          <a:xfrm>
            <a:off x="4952548" y="1341975"/>
            <a:ext cx="3871852" cy="1782045"/>
          </a:xfrm>
          <a:prstGeom prst="rect">
            <a:avLst/>
          </a:prstGeom>
          <a:noFill/>
          <a:ln cap="flat" cmpd="sng" w="9525">
            <a:solidFill>
              <a:srgbClr val="CCCCCC"/>
            </a:solidFill>
            <a:prstDash val="solid"/>
            <a:round/>
            <a:headEnd len="sm" w="sm" type="none"/>
            <a:tailEnd len="sm" w="sm" type="none"/>
          </a:ln>
        </p:spPr>
      </p:pic>
      <p:sp>
        <p:nvSpPr>
          <p:cNvPr id="979" name="Google Shape;979;p9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97"/>
          <p:cNvSpPr txBox="1"/>
          <p:nvPr>
            <p:ph idx="4294967295" type="body"/>
          </p:nvPr>
        </p:nvSpPr>
        <p:spPr>
          <a:xfrm>
            <a:off x="457200" y="1143000"/>
            <a:ext cx="4383300" cy="29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display: inline;</a:t>
            </a:r>
            <a:r>
              <a:rPr lang="en">
                <a:solidFill>
                  <a:schemeClr val="dk1"/>
                </a:solidFill>
                <a:latin typeface="Inconsolata"/>
                <a:ea typeface="Inconsolata"/>
                <a:cs typeface="Inconsolata"/>
                <a:sym typeface="Inconsolata"/>
              </a:rPr>
              <a:t> </a:t>
            </a:r>
            <a:endParaRPr>
              <a:solidFill>
                <a:schemeClr val="dk1"/>
              </a:solidFill>
              <a:latin typeface="Inconsolata"/>
              <a:ea typeface="Inconsolata"/>
              <a:cs typeface="Inconsolata"/>
              <a:sym typeface="Inconsolata"/>
            </a:endParaRPr>
          </a:p>
          <a:p>
            <a:pPr indent="-342900" lvl="0" marL="457200" rtl="0" algn="l">
              <a:lnSpc>
                <a:spcPct val="100000"/>
              </a:lnSpc>
              <a:spcBef>
                <a:spcPts val="1600"/>
              </a:spcBef>
              <a:spcAft>
                <a:spcPts val="0"/>
              </a:spcAft>
              <a:buClr>
                <a:schemeClr val="dk1"/>
              </a:buClr>
              <a:buSzPts val="1800"/>
              <a:buFont typeface="Inconsolata"/>
              <a:buChar char="●"/>
            </a:pPr>
            <a:r>
              <a:rPr lang="en">
                <a:solidFill>
                  <a:schemeClr val="dk1"/>
                </a:solidFill>
              </a:rPr>
              <a:t>This element takes up only as much width as it needs. Padding and margins only work for </a:t>
            </a:r>
            <a:r>
              <a:rPr b="1" lang="en">
                <a:solidFill>
                  <a:schemeClr val="dk1"/>
                </a:solidFill>
                <a:latin typeface="Inconsolata"/>
                <a:ea typeface="Inconsolata"/>
                <a:cs typeface="Inconsolata"/>
                <a:sym typeface="Inconsolata"/>
              </a:rPr>
              <a:t>left</a:t>
            </a:r>
            <a:r>
              <a:rPr lang="en">
                <a:solidFill>
                  <a:schemeClr val="dk1"/>
                </a:solidFill>
              </a:rPr>
              <a:t> and </a:t>
            </a:r>
            <a:r>
              <a:rPr b="1" lang="en">
                <a:solidFill>
                  <a:schemeClr val="dk1"/>
                </a:solidFill>
                <a:latin typeface="Inconsolata"/>
                <a:ea typeface="Inconsolata"/>
                <a:cs typeface="Inconsolata"/>
                <a:sym typeface="Inconsolata"/>
              </a:rPr>
              <a:t>right</a:t>
            </a:r>
            <a:r>
              <a:rPr lang="en">
                <a:solidFill>
                  <a:schemeClr val="dk1"/>
                </a:solidFill>
              </a:rPr>
              <a:t>, not </a:t>
            </a:r>
            <a:r>
              <a:rPr b="1" lang="en">
                <a:solidFill>
                  <a:schemeClr val="dk1"/>
                </a:solidFill>
                <a:latin typeface="Inconsolata"/>
                <a:ea typeface="Inconsolata"/>
                <a:cs typeface="Inconsolata"/>
                <a:sym typeface="Inconsolata"/>
              </a:rPr>
              <a:t>top</a:t>
            </a:r>
            <a:r>
              <a:rPr lang="en">
                <a:solidFill>
                  <a:schemeClr val="dk1"/>
                </a:solidFill>
              </a:rPr>
              <a:t> and </a:t>
            </a:r>
            <a:r>
              <a:rPr b="1" lang="en">
                <a:solidFill>
                  <a:schemeClr val="dk1"/>
                </a:solidFill>
                <a:latin typeface="Inconsolata"/>
                <a:ea typeface="Inconsolata"/>
                <a:cs typeface="Inconsolata"/>
                <a:sym typeface="Inconsolata"/>
              </a:rPr>
              <a:t>bottom</a:t>
            </a:r>
            <a:r>
              <a:rPr lang="en">
                <a:solidFill>
                  <a:schemeClr val="dk1"/>
                </a:solidFill>
              </a:rPr>
              <a:t>. </a:t>
            </a:r>
            <a:endParaRPr>
              <a:solidFill>
                <a:schemeClr val="dk1"/>
              </a:solidFill>
            </a:endParaRPr>
          </a:p>
          <a:p>
            <a:pPr indent="-342900" lvl="0" marL="457200" rtl="0" algn="l">
              <a:lnSpc>
                <a:spcPct val="100000"/>
              </a:lnSpc>
              <a:spcBef>
                <a:spcPts val="1600"/>
              </a:spcBef>
              <a:spcAft>
                <a:spcPts val="1600"/>
              </a:spcAft>
              <a:buClr>
                <a:schemeClr val="dk1"/>
              </a:buClr>
              <a:buSzPts val="1800"/>
              <a:buFont typeface="Inconsolata"/>
              <a:buChar char="●"/>
            </a:pPr>
            <a:r>
              <a:rPr b="1" lang="en">
                <a:solidFill>
                  <a:schemeClr val="dk1"/>
                </a:solidFill>
                <a:latin typeface="Inconsolata"/>
                <a:ea typeface="Inconsolata"/>
                <a:cs typeface="Inconsolata"/>
                <a:sym typeface="Inconsolata"/>
              </a:rPr>
              <a:t>top</a:t>
            </a:r>
            <a:r>
              <a:rPr lang="en">
                <a:solidFill>
                  <a:schemeClr val="dk1"/>
                </a:solidFill>
              </a:rPr>
              <a:t> and </a:t>
            </a:r>
            <a:r>
              <a:rPr b="1" lang="en">
                <a:solidFill>
                  <a:schemeClr val="dk1"/>
                </a:solidFill>
                <a:latin typeface="Inconsolata"/>
                <a:ea typeface="Inconsolata"/>
                <a:cs typeface="Inconsolata"/>
                <a:sym typeface="Inconsolata"/>
              </a:rPr>
              <a:t>bottom</a:t>
            </a:r>
            <a:r>
              <a:rPr lang="en">
                <a:solidFill>
                  <a:schemeClr val="dk1"/>
                </a:solidFill>
              </a:rPr>
              <a:t> spacing is controlled by the </a:t>
            </a:r>
            <a:r>
              <a:rPr b="1" lang="en">
                <a:solidFill>
                  <a:schemeClr val="dk1"/>
                </a:solidFill>
                <a:latin typeface="Inconsolata"/>
                <a:ea typeface="Inconsolata"/>
                <a:cs typeface="Inconsolata"/>
                <a:sym typeface="Inconsolata"/>
              </a:rPr>
              <a:t>line-height</a:t>
            </a:r>
            <a:r>
              <a:rPr lang="en">
                <a:solidFill>
                  <a:schemeClr val="dk1"/>
                </a:solidFill>
              </a:rPr>
              <a:t> property because the content is inline.</a:t>
            </a:r>
            <a:endParaRPr b="1">
              <a:solidFill>
                <a:schemeClr val="dk1"/>
              </a:solidFill>
              <a:latin typeface="Inconsolata"/>
              <a:ea typeface="Inconsolata"/>
              <a:cs typeface="Inconsolata"/>
              <a:sym typeface="Inconsolata"/>
            </a:endParaRPr>
          </a:p>
        </p:txBody>
      </p:sp>
      <p:sp>
        <p:nvSpPr>
          <p:cNvPr id="985" name="Google Shape;985;p9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rPr>
              <a:t>Image Source</a:t>
            </a:r>
            <a:r>
              <a:rPr lang="en">
                <a:solidFill>
                  <a:schemeClr val="dk1"/>
                </a:solidFill>
              </a:rPr>
              <a:t>; css-tricks.com</a:t>
            </a:r>
            <a:endParaRPr/>
          </a:p>
        </p:txBody>
      </p:sp>
      <p:sp>
        <p:nvSpPr>
          <p:cNvPr id="986" name="Google Shape;986;p9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Positioning Elements: </a:t>
            </a:r>
            <a:r>
              <a:rPr lang="en">
                <a:latin typeface="Inconsolata"/>
                <a:ea typeface="Inconsolata"/>
                <a:cs typeface="Inconsolata"/>
                <a:sym typeface="Inconsolata"/>
              </a:rPr>
              <a:t>inline</a:t>
            </a:r>
            <a:endParaRPr>
              <a:latin typeface="Inconsolata"/>
              <a:ea typeface="Inconsolata"/>
              <a:cs typeface="Inconsolata"/>
              <a:sym typeface="Inconsolata"/>
            </a:endParaRPr>
          </a:p>
        </p:txBody>
      </p:sp>
      <p:sp>
        <p:nvSpPr>
          <p:cNvPr id="987" name="Google Shape;987;p9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988" name="Google Shape;988;p97"/>
          <p:cNvPicPr preferRelativeResize="0"/>
          <p:nvPr/>
        </p:nvPicPr>
        <p:blipFill rotWithShape="1">
          <a:blip r:embed="rId3">
            <a:alphaModFix/>
          </a:blip>
          <a:srcRect b="0" l="1430" r="3864" t="4952"/>
          <a:stretch/>
        </p:blipFill>
        <p:spPr>
          <a:xfrm>
            <a:off x="4952550" y="1381700"/>
            <a:ext cx="3871850" cy="1109650"/>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id="993" name="Google Shape;993;p98"/>
          <p:cNvPicPr preferRelativeResize="0"/>
          <p:nvPr/>
        </p:nvPicPr>
        <p:blipFill rotWithShape="1">
          <a:blip r:embed="rId3">
            <a:alphaModFix/>
          </a:blip>
          <a:srcRect b="-5285" l="1362" r="1352" t="0"/>
          <a:stretch/>
        </p:blipFill>
        <p:spPr>
          <a:xfrm>
            <a:off x="4952550" y="1381700"/>
            <a:ext cx="3871850" cy="1647225"/>
          </a:xfrm>
          <a:prstGeom prst="rect">
            <a:avLst/>
          </a:prstGeom>
          <a:noFill/>
          <a:ln cap="flat" cmpd="sng" w="9525">
            <a:solidFill>
              <a:srgbClr val="CCCCCC"/>
            </a:solidFill>
            <a:prstDash val="solid"/>
            <a:round/>
            <a:headEnd len="sm" w="sm" type="none"/>
            <a:tailEnd len="sm" w="sm" type="none"/>
          </a:ln>
        </p:spPr>
      </p:pic>
      <p:sp>
        <p:nvSpPr>
          <p:cNvPr id="994" name="Google Shape;994;p98"/>
          <p:cNvSpPr txBox="1"/>
          <p:nvPr>
            <p:ph idx="4294967295" type="body"/>
          </p:nvPr>
        </p:nvSpPr>
        <p:spPr>
          <a:xfrm>
            <a:off x="457200" y="1143000"/>
            <a:ext cx="43833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consolata"/>
                <a:ea typeface="Inconsolata"/>
                <a:cs typeface="Inconsolata"/>
                <a:sym typeface="Inconsolata"/>
              </a:rPr>
              <a:t>display: inline-block;</a:t>
            </a:r>
            <a:endParaRPr>
              <a:solidFill>
                <a:schemeClr val="dk1"/>
              </a:solidFill>
              <a:latin typeface="Inconsolata"/>
              <a:ea typeface="Inconsolata"/>
              <a:cs typeface="Inconsolata"/>
              <a:sym typeface="Inconsolata"/>
            </a:endParaRPr>
          </a:p>
          <a:p>
            <a:pPr indent="-342900" lvl="0" marL="457200" rtl="0" algn="l">
              <a:spcBef>
                <a:spcPts val="1600"/>
              </a:spcBef>
              <a:spcAft>
                <a:spcPts val="0"/>
              </a:spcAft>
              <a:buClr>
                <a:schemeClr val="dk1"/>
              </a:buClr>
              <a:buSzPts val="1800"/>
              <a:buFont typeface="Inconsolata"/>
              <a:buChar char="●"/>
            </a:pPr>
            <a:r>
              <a:rPr lang="en">
                <a:solidFill>
                  <a:schemeClr val="dk1"/>
                </a:solidFill>
              </a:rPr>
              <a:t>This combines the two concepts. </a:t>
            </a:r>
            <a:endParaRPr>
              <a:solidFill>
                <a:schemeClr val="dk1"/>
              </a:solidFill>
            </a:endParaRPr>
          </a:p>
          <a:p>
            <a:pPr indent="-342900" lvl="0" marL="457200" rtl="0" algn="l">
              <a:spcBef>
                <a:spcPts val="1600"/>
              </a:spcBef>
              <a:spcAft>
                <a:spcPts val="1600"/>
              </a:spcAft>
              <a:buClr>
                <a:schemeClr val="dk1"/>
              </a:buClr>
              <a:buSzPts val="1800"/>
              <a:buFont typeface="Inconsolata"/>
              <a:buChar char="●"/>
            </a:pPr>
            <a:r>
              <a:rPr lang="en">
                <a:solidFill>
                  <a:schemeClr val="dk1"/>
                </a:solidFill>
              </a:rPr>
              <a:t>Inline blocks display inline with other items but allow you to use all </a:t>
            </a:r>
            <a:r>
              <a:rPr b="1" lang="en">
                <a:solidFill>
                  <a:schemeClr val="dk1"/>
                </a:solidFill>
                <a:latin typeface="Inconsolata"/>
                <a:ea typeface="Inconsolata"/>
                <a:cs typeface="Inconsolata"/>
                <a:sym typeface="Inconsolata"/>
              </a:rPr>
              <a:t>margin</a:t>
            </a:r>
            <a:r>
              <a:rPr lang="en">
                <a:solidFill>
                  <a:schemeClr val="dk1"/>
                </a:solidFill>
                <a:latin typeface="Inconsolata"/>
                <a:ea typeface="Inconsolata"/>
                <a:cs typeface="Inconsolata"/>
                <a:sym typeface="Inconsolata"/>
              </a:rPr>
              <a:t>, </a:t>
            </a:r>
            <a:r>
              <a:rPr b="1" lang="en">
                <a:solidFill>
                  <a:schemeClr val="dk1"/>
                </a:solidFill>
                <a:latin typeface="Inconsolata"/>
                <a:ea typeface="Inconsolata"/>
                <a:cs typeface="Inconsolata"/>
                <a:sym typeface="Inconsolata"/>
              </a:rPr>
              <a:t>padding</a:t>
            </a:r>
            <a:r>
              <a:rPr lang="en">
                <a:solidFill>
                  <a:schemeClr val="dk1"/>
                </a:solidFill>
                <a:latin typeface="Inconsolata"/>
                <a:ea typeface="Inconsolata"/>
                <a:cs typeface="Inconsolata"/>
                <a:sym typeface="Inconsolata"/>
              </a:rPr>
              <a:t>, </a:t>
            </a:r>
            <a:r>
              <a:rPr b="1" lang="en">
                <a:solidFill>
                  <a:schemeClr val="dk1"/>
                </a:solidFill>
                <a:latin typeface="Inconsolata"/>
                <a:ea typeface="Inconsolata"/>
                <a:cs typeface="Inconsolata"/>
                <a:sym typeface="Inconsolata"/>
              </a:rPr>
              <a:t>height</a:t>
            </a:r>
            <a:r>
              <a:rPr lang="en">
                <a:solidFill>
                  <a:schemeClr val="dk1"/>
                </a:solidFill>
              </a:rPr>
              <a:t>, and </a:t>
            </a:r>
            <a:r>
              <a:rPr b="1" lang="en">
                <a:solidFill>
                  <a:schemeClr val="dk1"/>
                </a:solidFill>
                <a:latin typeface="Inconsolata"/>
                <a:ea typeface="Inconsolata"/>
                <a:cs typeface="Inconsolata"/>
                <a:sym typeface="Inconsolata"/>
              </a:rPr>
              <a:t>width</a:t>
            </a:r>
            <a:r>
              <a:rPr lang="en">
                <a:solidFill>
                  <a:schemeClr val="dk1"/>
                </a:solidFill>
              </a:rPr>
              <a:t> properties.</a:t>
            </a:r>
            <a:endParaRPr b="1">
              <a:solidFill>
                <a:schemeClr val="dk1"/>
              </a:solidFill>
              <a:latin typeface="Inconsolata"/>
              <a:ea typeface="Inconsolata"/>
              <a:cs typeface="Inconsolata"/>
              <a:sym typeface="Inconsolata"/>
            </a:endParaRPr>
          </a:p>
        </p:txBody>
      </p:sp>
      <p:sp>
        <p:nvSpPr>
          <p:cNvPr id="995" name="Google Shape;995;p9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rPr>
              <a:t>Image Source</a:t>
            </a:r>
            <a:r>
              <a:rPr lang="en">
                <a:solidFill>
                  <a:schemeClr val="dk1"/>
                </a:solidFill>
              </a:rPr>
              <a:t>; css-tricks.com</a:t>
            </a:r>
            <a:endParaRPr/>
          </a:p>
        </p:txBody>
      </p:sp>
      <p:sp>
        <p:nvSpPr>
          <p:cNvPr id="996" name="Google Shape;996;p9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Positioning Elements: </a:t>
            </a:r>
            <a:r>
              <a:rPr lang="en">
                <a:latin typeface="Inconsolata"/>
                <a:ea typeface="Inconsolata"/>
                <a:cs typeface="Inconsolata"/>
                <a:sym typeface="Inconsolata"/>
              </a:rPr>
              <a:t>inline-block</a:t>
            </a:r>
            <a:endParaRPr>
              <a:latin typeface="Inconsolata"/>
              <a:ea typeface="Inconsolata"/>
              <a:cs typeface="Inconsolata"/>
              <a:sym typeface="Inconsolata"/>
            </a:endParaRPr>
          </a:p>
        </p:txBody>
      </p:sp>
      <p:sp>
        <p:nvSpPr>
          <p:cNvPr id="997" name="Google Shape;997;p9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99"/>
          <p:cNvSpPr txBox="1"/>
          <p:nvPr>
            <p:ph idx="4294967295" type="body"/>
          </p:nvPr>
        </p:nvSpPr>
        <p:spPr>
          <a:xfrm>
            <a:off x="457200" y="1143000"/>
            <a:ext cx="43833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Inconsolata"/>
                <a:ea typeface="Inconsolata"/>
                <a:cs typeface="Inconsolata"/>
                <a:sym typeface="Inconsolata"/>
              </a:rPr>
              <a:t>display: none;</a:t>
            </a:r>
            <a:endParaRPr>
              <a:solidFill>
                <a:schemeClr val="dk1"/>
              </a:solidFill>
              <a:latin typeface="Inconsolata"/>
              <a:ea typeface="Inconsolata"/>
              <a:cs typeface="Inconsolata"/>
              <a:sym typeface="Inconsolata"/>
            </a:endParaRPr>
          </a:p>
          <a:p>
            <a:pPr indent="-342900" lvl="0" marL="457200" rtl="0" algn="l">
              <a:spcBef>
                <a:spcPts val="1600"/>
              </a:spcBef>
              <a:spcAft>
                <a:spcPts val="0"/>
              </a:spcAft>
              <a:buClr>
                <a:schemeClr val="dk1"/>
              </a:buClr>
              <a:buSzPts val="1800"/>
              <a:buFont typeface="Inconsolata"/>
              <a:buChar char="●"/>
            </a:pPr>
            <a:r>
              <a:rPr lang="en">
                <a:solidFill>
                  <a:schemeClr val="dk1"/>
                </a:solidFill>
              </a:rPr>
              <a:t>Nothing shows up at all. It's in the DOM the browser sees, but the user won't see it. You can use Chrome DevTools to see the browser’s view.</a:t>
            </a:r>
            <a:endParaRPr>
              <a:solidFill>
                <a:schemeClr val="dk1"/>
              </a:solidFill>
            </a:endParaRPr>
          </a:p>
          <a:p>
            <a:pPr indent="-342900" lvl="0" marL="457200" rtl="0" algn="l">
              <a:spcBef>
                <a:spcPts val="1600"/>
              </a:spcBef>
              <a:spcAft>
                <a:spcPts val="1600"/>
              </a:spcAft>
              <a:buClr>
                <a:schemeClr val="dk1"/>
              </a:buClr>
              <a:buSzPts val="1800"/>
              <a:buFont typeface="Inconsolata"/>
              <a:buChar char="●"/>
            </a:pPr>
            <a:r>
              <a:rPr lang="en">
                <a:solidFill>
                  <a:schemeClr val="dk1"/>
                </a:solidFill>
              </a:rPr>
              <a:t>This may seem useless now, but just wait until we hit JavaScript — you're going to love </a:t>
            </a:r>
            <a:r>
              <a:rPr b="1" lang="en">
                <a:solidFill>
                  <a:schemeClr val="dk1"/>
                </a:solidFill>
                <a:latin typeface="Inconsolata"/>
                <a:ea typeface="Inconsolata"/>
                <a:cs typeface="Inconsolata"/>
                <a:sym typeface="Inconsolata"/>
              </a:rPr>
              <a:t>display: none</a:t>
            </a:r>
            <a:r>
              <a:rPr lang="en">
                <a:solidFill>
                  <a:schemeClr val="dk1"/>
                </a:solidFill>
              </a:rPr>
              <a:t>.</a:t>
            </a:r>
            <a:endParaRPr b="1">
              <a:solidFill>
                <a:schemeClr val="dk1"/>
              </a:solidFill>
              <a:latin typeface="Inconsolata"/>
              <a:ea typeface="Inconsolata"/>
              <a:cs typeface="Inconsolata"/>
              <a:sym typeface="Inconsolata"/>
            </a:endParaRPr>
          </a:p>
        </p:txBody>
      </p:sp>
      <p:sp>
        <p:nvSpPr>
          <p:cNvPr id="1003" name="Google Shape;1003;p9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chemeClr val="dk1"/>
                </a:solidFill>
              </a:rPr>
              <a:t>Image Source</a:t>
            </a:r>
            <a:r>
              <a:rPr lang="en">
                <a:solidFill>
                  <a:schemeClr val="dk1"/>
                </a:solidFill>
              </a:rPr>
              <a:t>; css-tricks.com</a:t>
            </a:r>
            <a:endParaRPr/>
          </a:p>
        </p:txBody>
      </p:sp>
      <p:sp>
        <p:nvSpPr>
          <p:cNvPr id="1004" name="Google Shape;1004;p9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Positioning Elements: </a:t>
            </a:r>
            <a:r>
              <a:rPr lang="en">
                <a:latin typeface="Inconsolata"/>
                <a:ea typeface="Inconsolata"/>
                <a:cs typeface="Inconsolata"/>
                <a:sym typeface="Inconsolata"/>
              </a:rPr>
              <a:t>none</a:t>
            </a:r>
            <a:endParaRPr>
              <a:latin typeface="Inconsolata"/>
              <a:ea typeface="Inconsolata"/>
              <a:cs typeface="Inconsolata"/>
              <a:sym typeface="Inconsolata"/>
            </a:endParaRPr>
          </a:p>
        </p:txBody>
      </p:sp>
      <p:sp>
        <p:nvSpPr>
          <p:cNvPr id="1005" name="Google Shape;1005;p9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006" name="Google Shape;1006;p99"/>
          <p:cNvPicPr preferRelativeResize="0"/>
          <p:nvPr/>
        </p:nvPicPr>
        <p:blipFill>
          <a:blip r:embed="rId3">
            <a:alphaModFix/>
          </a:blip>
          <a:stretch>
            <a:fillRect/>
          </a:stretch>
        </p:blipFill>
        <p:spPr>
          <a:xfrm>
            <a:off x="4952550" y="1381700"/>
            <a:ext cx="3871850" cy="1647225"/>
          </a:xfrm>
          <a:prstGeom prst="rect">
            <a:avLst/>
          </a:prstGeom>
          <a:noFill/>
          <a:ln cap="flat" cmpd="sng" w="9525">
            <a:solidFill>
              <a:srgbClr val="CCCCCC"/>
            </a:solidFill>
            <a:prstDash val="solid"/>
            <a:round/>
            <a:headEnd len="sm" w="sm" type="none"/>
            <a:tailEnd len="sm" w="sm" type="none"/>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0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Practicing the Box Model</a:t>
            </a:r>
            <a:endParaRPr/>
          </a:p>
        </p:txBody>
      </p:sp>
      <p:sp>
        <p:nvSpPr>
          <p:cNvPr id="1012" name="Google Shape;1012;p100"/>
          <p:cNvSpPr txBox="1"/>
          <p:nvPr>
            <p:ph idx="1" type="body"/>
          </p:nvPr>
        </p:nvSpPr>
        <p:spPr>
          <a:xfrm>
            <a:off x="457200" y="1143000"/>
            <a:ext cx="83490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Draw an HTML tree diagram to help lay out this page: </a:t>
            </a:r>
            <a:r>
              <a:rPr lang="en" u="sng">
                <a:solidFill>
                  <a:schemeClr val="hlink"/>
                </a:solidFill>
                <a:hlinkClick r:id="rId3"/>
              </a:rPr>
              <a:t>https://s3-us-west-2.amazonaws.com/s.cdpn.io/2522641/wireframe-basic.pdf</a:t>
            </a:r>
            <a:r>
              <a:rPr lang="en"/>
              <a:t>.</a:t>
            </a:r>
            <a:endParaRPr/>
          </a:p>
          <a:p>
            <a:pPr indent="-342900" lvl="0" marL="457200" rtl="0" algn="l">
              <a:spcBef>
                <a:spcPts val="1000"/>
              </a:spcBef>
              <a:spcAft>
                <a:spcPts val="0"/>
              </a:spcAft>
              <a:buSzPts val="1800"/>
              <a:buAutoNum type="arabicPeriod"/>
            </a:pPr>
            <a:r>
              <a:rPr lang="en"/>
              <a:t>In a </a:t>
            </a:r>
            <a:r>
              <a:rPr lang="en" u="sng">
                <a:solidFill>
                  <a:schemeClr val="hlink"/>
                </a:solidFill>
                <a:hlinkClick r:id="rId4"/>
              </a:rPr>
              <a:t>new CodePen</a:t>
            </a:r>
            <a:r>
              <a:rPr lang="en"/>
              <a:t>, create the HTML structure of the page, including </a:t>
            </a:r>
            <a:r>
              <a:rPr lang="en" u="sng">
                <a:solidFill>
                  <a:schemeClr val="hlink"/>
                </a:solidFill>
                <a:hlinkClick r:id="rId5"/>
              </a:rPr>
              <a:t>placeholder images</a:t>
            </a:r>
            <a:r>
              <a:rPr lang="en"/>
              <a:t>. Use &lt;div&gt; or &lt;section&gt; elements as containers for the different parts of the site.</a:t>
            </a:r>
            <a:endParaRPr/>
          </a:p>
          <a:p>
            <a:pPr indent="-342900" lvl="0" marL="457200" rtl="0" algn="l">
              <a:spcBef>
                <a:spcPts val="1000"/>
              </a:spcBef>
              <a:spcAft>
                <a:spcPts val="0"/>
              </a:spcAft>
              <a:buSzPts val="1800"/>
              <a:buAutoNum type="arabicPeriod"/>
            </a:pPr>
            <a:r>
              <a:rPr lang="en"/>
              <a:t>Apply the box model CSS properties to the HTML. Adjust the box model to test what happens. </a:t>
            </a:r>
            <a:endParaRPr/>
          </a:p>
          <a:p>
            <a:pPr indent="-342900" lvl="0" marL="457200" rtl="0" algn="l">
              <a:spcBef>
                <a:spcPts val="1000"/>
              </a:spcBef>
              <a:spcAft>
                <a:spcPts val="1000"/>
              </a:spcAft>
              <a:buSzPts val="1800"/>
              <a:buAutoNum type="arabicPeriod"/>
            </a:pPr>
            <a:r>
              <a:rPr lang="en"/>
              <a:t>Adjust the display property to achieve the correct alignment of elements. </a:t>
            </a:r>
            <a:endParaRPr/>
          </a:p>
        </p:txBody>
      </p:sp>
      <p:sp>
        <p:nvSpPr>
          <p:cNvPr id="1013" name="Google Shape;1013;p10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45</a:t>
            </a:r>
            <a:r>
              <a:rPr lang="en"/>
              <a:t> Minutes</a:t>
            </a:r>
            <a:endParaRPr/>
          </a:p>
        </p:txBody>
      </p:sp>
      <p:sp>
        <p:nvSpPr>
          <p:cNvPr id="1014" name="Google Shape;1014;p10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0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Box Model Solution</a:t>
            </a:r>
            <a:endParaRPr/>
          </a:p>
        </p:txBody>
      </p:sp>
      <p:sp>
        <p:nvSpPr>
          <p:cNvPr id="1020" name="Google Shape;1020;p10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Below is just one example of solution code for the layout exercise.</a:t>
            </a:r>
            <a:endParaRPr/>
          </a:p>
        </p:txBody>
      </p:sp>
      <p:sp>
        <p:nvSpPr>
          <p:cNvPr id="1021" name="Google Shape;1021;p10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22" name="Google Shape;1022;p10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23" name="Google Shape;1023;p101"/>
          <p:cNvSpPr/>
          <p:nvPr/>
        </p:nvSpPr>
        <p:spPr>
          <a:xfrm>
            <a:off x="1976850" y="2206750"/>
            <a:ext cx="51903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Solution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3"/>
              </a:rPr>
              <a:t>https://codepen.io/GAmarketing/pen/GRjdBMb</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39"/>
          <p:cNvPicPr preferRelativeResize="0"/>
          <p:nvPr/>
        </p:nvPicPr>
        <p:blipFill>
          <a:blip r:embed="rId3">
            <a:alphaModFix/>
          </a:blip>
          <a:stretch>
            <a:fillRect/>
          </a:stretch>
        </p:blipFill>
        <p:spPr>
          <a:xfrm>
            <a:off x="-881100" y="-251825"/>
            <a:ext cx="10228147" cy="5104748"/>
          </a:xfrm>
          <a:prstGeom prst="rect">
            <a:avLst/>
          </a:prstGeom>
          <a:noFill/>
          <a:ln>
            <a:noFill/>
          </a:ln>
        </p:spPr>
      </p:pic>
      <p:sp>
        <p:nvSpPr>
          <p:cNvPr id="317" name="Google Shape;317;p39"/>
          <p:cNvSpPr txBox="1"/>
          <p:nvPr/>
        </p:nvSpPr>
        <p:spPr>
          <a:xfrm>
            <a:off x="808200" y="1577900"/>
            <a:ext cx="7527600" cy="1846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500"/>
              </a:spcAft>
              <a:buNone/>
            </a:pPr>
            <a:r>
              <a:rPr b="1" lang="en" sz="2400">
                <a:solidFill>
                  <a:schemeClr val="dk1"/>
                </a:solidFill>
                <a:highlight>
                  <a:schemeClr val="lt1"/>
                </a:highlight>
                <a:latin typeface="Proxima Nova"/>
                <a:ea typeface="Proxima Nova"/>
                <a:cs typeface="Proxima Nova"/>
                <a:sym typeface="Proxima Nova"/>
              </a:rPr>
              <a:t>General Assembly is a </a:t>
            </a:r>
            <a:r>
              <a:rPr b="1" lang="en" sz="2400">
                <a:solidFill>
                  <a:schemeClr val="dk2"/>
                </a:solidFill>
                <a:highlight>
                  <a:schemeClr val="lt1"/>
                </a:highlight>
                <a:latin typeface="Proxima Nova"/>
                <a:ea typeface="Proxima Nova"/>
                <a:cs typeface="Proxima Nova"/>
                <a:sym typeface="Proxima Nova"/>
              </a:rPr>
              <a:t>pioneer in education and career transformation</a:t>
            </a:r>
            <a:r>
              <a:rPr b="1" lang="en" sz="2400">
                <a:solidFill>
                  <a:schemeClr val="dk1"/>
                </a:solidFill>
                <a:highlight>
                  <a:schemeClr val="lt1"/>
                </a:highlight>
                <a:latin typeface="Proxima Nova"/>
                <a:ea typeface="Proxima Nova"/>
                <a:cs typeface="Proxima Nova"/>
                <a:sym typeface="Proxima Nova"/>
              </a:rPr>
              <a:t>, specializing in today's most in-demand skills. </a:t>
            </a:r>
            <a:r>
              <a:rPr b="1" lang="en" sz="2400">
                <a:solidFill>
                  <a:schemeClr val="dk2"/>
                </a:solidFill>
                <a:highlight>
                  <a:schemeClr val="lt1"/>
                </a:highlight>
                <a:latin typeface="Proxima Nova"/>
                <a:ea typeface="Proxima Nova"/>
                <a:cs typeface="Proxima Nova"/>
                <a:sym typeface="Proxima Nova"/>
              </a:rPr>
              <a:t>We foster a flourishing community of professionals</a:t>
            </a:r>
            <a:r>
              <a:rPr b="1" lang="en" sz="2400">
                <a:solidFill>
                  <a:schemeClr val="dk1"/>
                </a:solidFill>
                <a:highlight>
                  <a:schemeClr val="lt1"/>
                </a:highlight>
                <a:latin typeface="Proxima Nova"/>
                <a:ea typeface="Proxima Nova"/>
                <a:cs typeface="Proxima Nova"/>
                <a:sym typeface="Proxima Nova"/>
              </a:rPr>
              <a:t> pursuing careers they love.</a:t>
            </a:r>
            <a:endParaRPr b="1" sz="2400">
              <a:solidFill>
                <a:schemeClr val="dk1"/>
              </a:solidFill>
              <a:highlight>
                <a:schemeClr val="lt1"/>
              </a:highlight>
              <a:latin typeface="Proxima Nova"/>
              <a:ea typeface="Proxima Nova"/>
              <a:cs typeface="Proxima Nova"/>
              <a:sym typeface="Proxima Nova"/>
            </a:endParaRPr>
          </a:p>
        </p:txBody>
      </p:sp>
      <p:sp>
        <p:nvSpPr>
          <p:cNvPr id="318" name="Google Shape;318;p3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19" name="Google Shape;319;p3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0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Styling Our To-Do List's Layout</a:t>
            </a:r>
            <a:endParaRPr/>
          </a:p>
        </p:txBody>
      </p:sp>
      <p:sp>
        <p:nvSpPr>
          <p:cNvPr id="1029" name="Google Shape;1029;p10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that we've got CSS to create our layouts, let's return to our list app and help the HTML match the wireframe. Once you've finished the layout, add as much style to the app as you'd like to help achieve your vision. </a:t>
            </a:r>
            <a:endParaRPr/>
          </a:p>
          <a:p>
            <a:pPr indent="0" lvl="0" marL="0" rtl="0" algn="l">
              <a:spcBef>
                <a:spcPts val="1600"/>
              </a:spcBef>
              <a:spcAft>
                <a:spcPts val="1600"/>
              </a:spcAft>
              <a:buNone/>
            </a:pPr>
            <a:r>
              <a:rPr b="1" lang="en"/>
              <a:t>Note:</a:t>
            </a:r>
            <a:r>
              <a:rPr lang="en"/>
              <a:t> You’ll probably not achieve your vision — and </a:t>
            </a:r>
            <a:r>
              <a:rPr lang="en">
                <a:solidFill>
                  <a:schemeClr val="dk1"/>
                </a:solidFill>
              </a:rPr>
              <a:t>that’s</a:t>
            </a:r>
            <a:r>
              <a:rPr lang="en">
                <a:solidFill>
                  <a:schemeClr val="dk1"/>
                </a:solidFill>
              </a:rPr>
              <a:t> OK!</a:t>
            </a:r>
            <a:r>
              <a:rPr lang="en"/>
              <a:t> Behind every successful developer is a mountain of embarrassing early projects.</a:t>
            </a:r>
            <a:endParaRPr/>
          </a:p>
        </p:txBody>
      </p:sp>
      <p:sp>
        <p:nvSpPr>
          <p:cNvPr id="1030" name="Google Shape;1030;p10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31" name="Google Shape;1031;p102"/>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32" name="Google Shape;1032;p10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033" name="Google Shape;1033;p10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 Minutes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03"/>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 for Lunch!</a:t>
            </a:r>
            <a:endParaRPr/>
          </a:p>
        </p:txBody>
      </p:sp>
      <p:sp>
        <p:nvSpPr>
          <p:cNvPr id="1039" name="Google Shape;1039;p10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2020 General Assembly</a:t>
            </a:r>
            <a:endParaRPr>
              <a:solidFill>
                <a:schemeClr val="dk1"/>
              </a:solidFill>
            </a:endParaRPr>
          </a:p>
        </p:txBody>
      </p:sp>
      <p:sp>
        <p:nvSpPr>
          <p:cNvPr id="1040" name="Google Shape;1040;p103"/>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grpSp>
        <p:nvGrpSpPr>
          <p:cNvPr id="1041" name="Google Shape;1041;p103"/>
          <p:cNvGrpSpPr/>
          <p:nvPr/>
        </p:nvGrpSpPr>
        <p:grpSpPr>
          <a:xfrm>
            <a:off x="7587600" y="280375"/>
            <a:ext cx="927000" cy="927000"/>
            <a:chOff x="916150" y="2075225"/>
            <a:chExt cx="927000" cy="927000"/>
          </a:xfrm>
        </p:grpSpPr>
        <p:sp>
          <p:nvSpPr>
            <p:cNvPr id="1042" name="Google Shape;1042;p103"/>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1043" name="Google Shape;1043;p103"/>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pic>
        <p:nvPicPr>
          <p:cNvPr id="1044" name="Google Shape;1044;p103"/>
          <p:cNvPicPr preferRelativeResize="0"/>
          <p:nvPr/>
        </p:nvPicPr>
        <p:blipFill>
          <a:blip r:embed="rId3">
            <a:alphaModFix/>
          </a:blip>
          <a:stretch>
            <a:fillRect/>
          </a:stretch>
        </p:blipFill>
        <p:spPr>
          <a:xfrm>
            <a:off x="3281213" y="1117650"/>
            <a:ext cx="3434025" cy="29082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8" name="Shape 1048"/>
        <p:cNvGrpSpPr/>
        <p:nvPr/>
      </p:nvGrpSpPr>
      <p:grpSpPr>
        <a:xfrm>
          <a:off x="0" y="0"/>
          <a:ext cx="0" cy="0"/>
          <a:chOff x="0" y="0"/>
          <a:chExt cx="0" cy="0"/>
        </a:xfrm>
      </p:grpSpPr>
      <p:sp>
        <p:nvSpPr>
          <p:cNvPr id="1049" name="Google Shape;1049;p104"/>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600"/>
              <a:t>Students can apply more styles to their to-do list application if they want to continue working during the lunch break.</a:t>
            </a:r>
            <a:endParaRPr sz="1600"/>
          </a:p>
          <a:p>
            <a:pPr indent="0" lvl="0" marL="0" rtl="0" algn="l">
              <a:spcBef>
                <a:spcPts val="1600"/>
              </a:spcBef>
              <a:spcAft>
                <a:spcPts val="1600"/>
              </a:spcAft>
              <a:buClr>
                <a:schemeClr val="dk1"/>
              </a:buClr>
              <a:buSzPts val="1100"/>
              <a:buFont typeface="Arial"/>
              <a:buNone/>
            </a:pPr>
            <a:r>
              <a:rPr lang="en" sz="1600"/>
              <a:t>Encourage them to explore things like font styles, background colors, and other properties that will help them customize their application.</a:t>
            </a:r>
            <a:endParaRPr sz="1600"/>
          </a:p>
        </p:txBody>
      </p:sp>
      <p:sp>
        <p:nvSpPr>
          <p:cNvPr id="1050" name="Google Shape;1050;p104"/>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Lunch Activity</a:t>
            </a:r>
            <a:endParaRPr/>
          </a:p>
        </p:txBody>
      </p:sp>
      <p:sp>
        <p:nvSpPr>
          <p:cNvPr id="1051" name="Google Shape;1051;p10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52" name="Google Shape;1052;p104"/>
          <p:cNvSpPr/>
          <p:nvPr/>
        </p:nvSpPr>
        <p:spPr>
          <a:xfrm>
            <a:off x="7867550" y="195150"/>
            <a:ext cx="927000" cy="927000"/>
          </a:xfrm>
          <a:prstGeom prst="teardrop">
            <a:avLst>
              <a:gd fmla="val 100000" name="adj"/>
            </a:avLst>
          </a:prstGeom>
          <a:solidFill>
            <a:srgbClr val="017991"/>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Proxima Nova"/>
                <a:ea typeface="Proxima Nova"/>
                <a:cs typeface="Proxima Nova"/>
                <a:sym typeface="Proxima Nova"/>
              </a:rPr>
              <a:t>Activity + </a:t>
            </a:r>
            <a:r>
              <a:rPr b="1" lang="en" sz="1000">
                <a:solidFill>
                  <a:schemeClr val="lt1"/>
                </a:solidFill>
                <a:latin typeface="Proxima Nova"/>
                <a:ea typeface="Proxima Nova"/>
                <a:cs typeface="Proxima Nova"/>
                <a:sym typeface="Proxima Nova"/>
              </a:rPr>
              <a:t>Debrief</a:t>
            </a:r>
            <a:r>
              <a:rPr b="1" lang="en" sz="1000">
                <a:solidFill>
                  <a:schemeClr val="lt1"/>
                </a:solidFill>
                <a:latin typeface="Proxima Nova"/>
                <a:ea typeface="Proxima Nova"/>
                <a:cs typeface="Proxima Nova"/>
                <a:sym typeface="Proxima Nova"/>
              </a:rPr>
              <a:t> Guide</a:t>
            </a:r>
            <a:endParaRPr b="1" sz="1000">
              <a:solidFill>
                <a:schemeClr val="lt1"/>
              </a:solidFill>
              <a:latin typeface="Proxima Nova"/>
              <a:ea typeface="Proxima Nova"/>
              <a:cs typeface="Proxima Nova"/>
              <a:sym typeface="Proxima Nova"/>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05"/>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Syntax</a:t>
            </a:r>
            <a:endParaRPr sz="3600"/>
          </a:p>
        </p:txBody>
      </p:sp>
      <p:sp>
        <p:nvSpPr>
          <p:cNvPr id="1058" name="Google Shape;1058;p10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 to Coding Bootcamp</a:t>
            </a:r>
            <a:endParaRPr/>
          </a:p>
        </p:txBody>
      </p:sp>
      <p:sp>
        <p:nvSpPr>
          <p:cNvPr id="1059" name="Google Shape;1059;p105"/>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Building the Web With HTML</a:t>
            </a:r>
            <a:endParaRPr sz="1100">
              <a:solidFill>
                <a:srgbClr val="FFFFFF"/>
              </a:solidFill>
              <a:latin typeface="Proxima Nova"/>
              <a:ea typeface="Proxima Nova"/>
              <a:cs typeface="Proxima Nova"/>
              <a:sym typeface="Proxima Nova"/>
            </a:endParaRPr>
          </a:p>
        </p:txBody>
      </p:sp>
      <p:sp>
        <p:nvSpPr>
          <p:cNvPr id="1060" name="Google Shape;1060;p105"/>
          <p:cNvSpPr/>
          <p:nvPr/>
        </p:nvSpPr>
        <p:spPr>
          <a:xfrm>
            <a:off x="969423"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05"/>
          <p:cNvSpPr/>
          <p:nvPr/>
        </p:nvSpPr>
        <p:spPr>
          <a:xfrm>
            <a:off x="3291159"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05"/>
          <p:cNvSpPr/>
          <p:nvPr/>
        </p:nvSpPr>
        <p:spPr>
          <a:xfrm>
            <a:off x="7962144"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05"/>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Styling With CSS</a:t>
            </a:r>
            <a:endParaRPr sz="1100">
              <a:solidFill>
                <a:srgbClr val="FFFFFF"/>
              </a:solidFill>
              <a:latin typeface="Proxima Nova"/>
              <a:ea typeface="Proxima Nova"/>
              <a:cs typeface="Proxima Nova"/>
              <a:sym typeface="Proxima Nova"/>
            </a:endParaRPr>
          </a:p>
        </p:txBody>
      </p:sp>
      <p:sp>
        <p:nvSpPr>
          <p:cNvPr id="1064" name="Google Shape;1064;p105"/>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JavaScript Syntax</a:t>
            </a:r>
            <a:endParaRPr b="1" sz="1100">
              <a:solidFill>
                <a:srgbClr val="FFFFFF"/>
              </a:solidFill>
              <a:latin typeface="Proxima Nova"/>
              <a:ea typeface="Proxima Nova"/>
              <a:cs typeface="Proxima Nova"/>
              <a:sym typeface="Proxima Nova"/>
            </a:endParaRPr>
          </a:p>
        </p:txBody>
      </p:sp>
      <p:sp>
        <p:nvSpPr>
          <p:cNvPr id="1065" name="Google Shape;1065;p105"/>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JavaScript in Action</a:t>
            </a:r>
            <a:endParaRPr sz="1100">
              <a:solidFill>
                <a:srgbClr val="FFFFFF"/>
              </a:solidFill>
              <a:latin typeface="Proxima Nova"/>
              <a:ea typeface="Proxima Nova"/>
              <a:cs typeface="Proxima Nova"/>
              <a:sym typeface="Proxima Nova"/>
            </a:endParaRPr>
          </a:p>
        </p:txBody>
      </p:sp>
      <p:cxnSp>
        <p:nvCxnSpPr>
          <p:cNvPr id="1066" name="Google Shape;1066;p105"/>
          <p:cNvCxnSpPr>
            <a:stCxn id="1067" idx="6"/>
            <a:endCxn id="1060" idx="2"/>
          </p:cNvCxnSpPr>
          <p:nvPr/>
        </p:nvCxnSpPr>
        <p:spPr>
          <a:xfrm rot="10800000">
            <a:off x="969500" y="3851013"/>
            <a:ext cx="4874700" cy="0"/>
          </a:xfrm>
          <a:prstGeom prst="straightConnector1">
            <a:avLst/>
          </a:prstGeom>
          <a:noFill/>
          <a:ln cap="flat" cmpd="sng" w="38100">
            <a:solidFill>
              <a:schemeClr val="accent1"/>
            </a:solidFill>
            <a:prstDash val="solid"/>
            <a:round/>
            <a:headEnd len="med" w="med" type="none"/>
            <a:tailEnd len="med" w="med" type="none"/>
          </a:ln>
        </p:spPr>
      </p:cxnSp>
      <p:cxnSp>
        <p:nvCxnSpPr>
          <p:cNvPr id="1068" name="Google Shape;1068;p105"/>
          <p:cNvCxnSpPr>
            <a:stCxn id="1060" idx="6"/>
            <a:endCxn id="1061" idx="2"/>
          </p:cNvCxnSpPr>
          <p:nvPr/>
        </p:nvCxnSpPr>
        <p:spPr>
          <a:xfrm>
            <a:off x="1200723" y="3851013"/>
            <a:ext cx="2090400" cy="0"/>
          </a:xfrm>
          <a:prstGeom prst="straightConnector1">
            <a:avLst/>
          </a:prstGeom>
          <a:noFill/>
          <a:ln cap="flat" cmpd="sng" w="38100">
            <a:solidFill>
              <a:schemeClr val="accent1"/>
            </a:solidFill>
            <a:prstDash val="solid"/>
            <a:round/>
            <a:headEnd len="med" w="med" type="none"/>
            <a:tailEnd len="med" w="med" type="none"/>
          </a:ln>
        </p:spPr>
      </p:cxnSp>
      <p:cxnSp>
        <p:nvCxnSpPr>
          <p:cNvPr id="1069" name="Google Shape;1069;p105"/>
          <p:cNvCxnSpPr>
            <a:stCxn id="1061" idx="6"/>
            <a:endCxn id="1062" idx="2"/>
          </p:cNvCxnSpPr>
          <p:nvPr/>
        </p:nvCxnSpPr>
        <p:spPr>
          <a:xfrm>
            <a:off x="3522459" y="3851013"/>
            <a:ext cx="4439700" cy="0"/>
          </a:xfrm>
          <a:prstGeom prst="straightConnector1">
            <a:avLst/>
          </a:prstGeom>
          <a:noFill/>
          <a:ln cap="flat" cmpd="sng" w="38100">
            <a:solidFill>
              <a:schemeClr val="accent1"/>
            </a:solidFill>
            <a:prstDash val="solid"/>
            <a:round/>
            <a:headEnd len="med" w="med" type="none"/>
            <a:tailEnd len="med" w="med" type="none"/>
          </a:ln>
        </p:spPr>
      </p:cxnSp>
      <p:sp>
        <p:nvSpPr>
          <p:cNvPr id="1067" name="Google Shape;1067;p105"/>
          <p:cNvSpPr/>
          <p:nvPr/>
        </p:nvSpPr>
        <p:spPr>
          <a:xfrm>
            <a:off x="5612900" y="3735363"/>
            <a:ext cx="231300" cy="231300"/>
          </a:xfrm>
          <a:prstGeom prst="ellipse">
            <a:avLst/>
          </a:prstGeom>
          <a:solidFill>
            <a:srgbClr val="FFDD00"/>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0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Our Goal for This Section </a:t>
            </a:r>
            <a:endParaRPr/>
          </a:p>
        </p:txBody>
      </p:sp>
      <p:pic>
        <p:nvPicPr>
          <p:cNvPr id="1075" name="Google Shape;1075;p106"/>
          <p:cNvPicPr preferRelativeResize="0"/>
          <p:nvPr/>
        </p:nvPicPr>
        <p:blipFill>
          <a:blip r:embed="rId3">
            <a:alphaModFix/>
          </a:blip>
          <a:stretch>
            <a:fillRect/>
          </a:stretch>
        </p:blipFill>
        <p:spPr>
          <a:xfrm>
            <a:off x="4825400" y="979200"/>
            <a:ext cx="2745199" cy="2745199"/>
          </a:xfrm>
          <a:prstGeom prst="rect">
            <a:avLst/>
          </a:prstGeom>
          <a:noFill/>
          <a:ln>
            <a:noFill/>
          </a:ln>
        </p:spPr>
      </p:pic>
      <p:sp>
        <p:nvSpPr>
          <p:cNvPr id="1076" name="Google Shape;1076;p106"/>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1077" name="Google Shape;1077;p10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078" name="Google Shape;1078;p106"/>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79" name="Google Shape;1079;p106"/>
          <p:cNvSpPr txBox="1"/>
          <p:nvPr>
            <p:ph idx="1" type="body"/>
          </p:nvPr>
        </p:nvSpPr>
        <p:spPr>
          <a:xfrm>
            <a:off x="457200" y="1143000"/>
            <a:ext cx="36918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Understand fundamental JavaScript syntax.</a:t>
            </a:r>
            <a:endParaRPr>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0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Goal of JavaScript</a:t>
            </a:r>
            <a:endParaRPr/>
          </a:p>
        </p:txBody>
      </p:sp>
      <p:sp>
        <p:nvSpPr>
          <p:cNvPr id="1085" name="Google Shape;1085;p10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Fundamentally, JavaScript is on the web to </a:t>
            </a:r>
            <a:r>
              <a:rPr b="1" lang="en"/>
              <a:t>make things happen.</a:t>
            </a:r>
            <a:endParaRPr/>
          </a:p>
          <a:p>
            <a:pPr indent="0" lvl="0" marL="0" rtl="0" algn="l">
              <a:spcBef>
                <a:spcPts val="1600"/>
              </a:spcBef>
              <a:spcAft>
                <a:spcPts val="0"/>
              </a:spcAft>
              <a:buNone/>
            </a:pPr>
            <a:r>
              <a:rPr lang="en"/>
              <a:t>Most of the time, this can be boiled down to the following steps:</a:t>
            </a:r>
            <a:endParaRPr/>
          </a:p>
          <a:p>
            <a:pPr indent="-342900" lvl="0" marL="457200" rtl="0" algn="l">
              <a:spcBef>
                <a:spcPts val="1600"/>
              </a:spcBef>
              <a:spcAft>
                <a:spcPts val="0"/>
              </a:spcAft>
              <a:buSzPts val="1800"/>
              <a:buAutoNum type="arabicPeriod"/>
            </a:pPr>
            <a:r>
              <a:rPr lang="en"/>
              <a:t>Show the user a webpage they can interact</a:t>
            </a:r>
            <a:r>
              <a:rPr lang="en"/>
              <a:t> with.</a:t>
            </a:r>
            <a:endParaRPr/>
          </a:p>
          <a:p>
            <a:pPr indent="-342900" lvl="0" marL="457200" rtl="0" algn="l">
              <a:spcBef>
                <a:spcPts val="0"/>
              </a:spcBef>
              <a:spcAft>
                <a:spcPts val="0"/>
              </a:spcAft>
              <a:buSzPts val="1800"/>
              <a:buAutoNum type="arabicPeriod"/>
            </a:pPr>
            <a:r>
              <a:rPr lang="en"/>
              <a:t>Wait for the user to interact with the webpage.</a:t>
            </a:r>
            <a:endParaRPr/>
          </a:p>
          <a:p>
            <a:pPr indent="-342900" lvl="0" marL="457200" rtl="0" algn="l">
              <a:spcBef>
                <a:spcPts val="0"/>
              </a:spcBef>
              <a:spcAft>
                <a:spcPts val="0"/>
              </a:spcAft>
              <a:buSzPts val="1800"/>
              <a:buAutoNum type="arabicPeriod"/>
            </a:pPr>
            <a:r>
              <a:rPr lang="en"/>
              <a:t>Once the user does something, respond by running JavaScript code.</a:t>
            </a:r>
            <a:endParaRPr/>
          </a:p>
          <a:p>
            <a:pPr indent="-342900" lvl="0" marL="457200" rtl="0" algn="l">
              <a:spcBef>
                <a:spcPts val="0"/>
              </a:spcBef>
              <a:spcAft>
                <a:spcPts val="0"/>
              </a:spcAft>
              <a:buSzPts val="1800"/>
              <a:buAutoNum type="arabicPeriod"/>
            </a:pPr>
            <a:r>
              <a:rPr lang="en"/>
              <a:t>Update the webpage to show the user what has happened.</a:t>
            </a:r>
            <a:endParaRPr/>
          </a:p>
        </p:txBody>
      </p:sp>
      <p:sp>
        <p:nvSpPr>
          <p:cNvPr id="1086" name="Google Shape;1086;p10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087" name="Google Shape;1087;p10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08"/>
          <p:cNvSpPr txBox="1"/>
          <p:nvPr>
            <p:ph type="title"/>
          </p:nvPr>
        </p:nvSpPr>
        <p:spPr>
          <a:xfrm>
            <a:off x="457210" y="257255"/>
            <a:ext cx="3393900" cy="57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Variables</a:t>
            </a:r>
            <a:endParaRPr b="0"/>
          </a:p>
        </p:txBody>
      </p:sp>
      <p:sp>
        <p:nvSpPr>
          <p:cNvPr id="1093" name="Google Shape;1093;p108"/>
          <p:cNvSpPr txBox="1"/>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1094" name="Google Shape;1094;p108"/>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a:p>
        </p:txBody>
      </p:sp>
      <p:sp>
        <p:nvSpPr>
          <p:cNvPr id="1095" name="Google Shape;1095;p108"/>
          <p:cNvSpPr txBox="1"/>
          <p:nvPr>
            <p:ph idx="1" type="subTitle"/>
          </p:nvPr>
        </p:nvSpPr>
        <p:spPr>
          <a:xfrm>
            <a:off x="457200" y="1019500"/>
            <a:ext cx="39750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Nouns of Programming</a:t>
            </a:r>
            <a:endParaRPr/>
          </a:p>
        </p:txBody>
      </p:sp>
      <p:sp>
        <p:nvSpPr>
          <p:cNvPr id="1096" name="Google Shape;1096;p108"/>
          <p:cNvSpPr txBox="1"/>
          <p:nvPr>
            <p:ph idx="3" type="body"/>
          </p:nvPr>
        </p:nvSpPr>
        <p:spPr>
          <a:xfrm>
            <a:off x="458325" y="1582465"/>
            <a:ext cx="3171600" cy="280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FFFFFF"/>
                </a:solidFill>
              </a:rPr>
              <a:t>Pieces of data in a program that can be used and changed many times.</a:t>
            </a:r>
            <a:endParaRPr>
              <a:solidFill>
                <a:srgbClr val="FFFFFF"/>
              </a:solidFill>
            </a:endParaRPr>
          </a:p>
          <a:p>
            <a:pPr indent="0" lvl="0" marL="0" rtl="0" algn="l">
              <a:lnSpc>
                <a:spcPct val="115000"/>
              </a:lnSpc>
              <a:spcBef>
                <a:spcPts val="2500"/>
              </a:spcBef>
              <a:spcAft>
                <a:spcPts val="2500"/>
              </a:spcAft>
              <a:buClr>
                <a:schemeClr val="dk1"/>
              </a:buClr>
              <a:buSzPts val="1100"/>
              <a:buFont typeface="Arial"/>
              <a:buNone/>
            </a:pPr>
            <a:r>
              <a:rPr lang="en">
                <a:solidFill>
                  <a:srgbClr val="FFFFFF"/>
                </a:solidFill>
              </a:rPr>
              <a:t>These are used for anything you need the computer to remember or keep track of for later. If you would write it down, it’s a variable.</a:t>
            </a:r>
            <a:endParaRPr>
              <a:solidFill>
                <a:srgbClr val="FFFFFF"/>
              </a:solidFill>
            </a:endParaRPr>
          </a:p>
        </p:txBody>
      </p:sp>
      <p:sp>
        <p:nvSpPr>
          <p:cNvPr id="1097" name="Google Shape;1097;p108"/>
          <p:cNvSpPr txBox="1"/>
          <p:nvPr>
            <p:ph idx="4" type="subTitle"/>
          </p:nvPr>
        </p:nvSpPr>
        <p:spPr>
          <a:xfrm>
            <a:off x="4864075" y="1019500"/>
            <a:ext cx="4017300" cy="315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Verbs of Programming</a:t>
            </a:r>
            <a:endParaRPr/>
          </a:p>
        </p:txBody>
      </p:sp>
      <p:sp>
        <p:nvSpPr>
          <p:cNvPr id="1098" name="Google Shape;1098;p108"/>
          <p:cNvSpPr txBox="1"/>
          <p:nvPr>
            <p:ph idx="5" type="body"/>
          </p:nvPr>
        </p:nvSpPr>
        <p:spPr>
          <a:xfrm>
            <a:off x="4847175" y="1582465"/>
            <a:ext cx="3171600" cy="2808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t>Modular, reusable sets of steps for the computer to perform.</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These allow us to define building-block procedures that provide readable instructions for complex operations.</a:t>
            </a:r>
            <a:endParaRPr/>
          </a:p>
          <a:p>
            <a:pPr indent="0" lvl="0" marL="0" rtl="0" algn="l">
              <a:lnSpc>
                <a:spcPct val="115000"/>
              </a:lnSpc>
              <a:spcBef>
                <a:spcPts val="0"/>
              </a:spcBef>
              <a:spcAft>
                <a:spcPts val="1600"/>
              </a:spcAft>
              <a:buNone/>
            </a:pPr>
            <a:r>
              <a:t/>
            </a:r>
            <a:endParaRPr/>
          </a:p>
        </p:txBody>
      </p:sp>
      <p:sp>
        <p:nvSpPr>
          <p:cNvPr id="1099" name="Google Shape;1099;p10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109"/>
          <p:cNvSpPr txBox="1"/>
          <p:nvPr>
            <p:ph idx="4294967295" type="body"/>
          </p:nvPr>
        </p:nvSpPr>
        <p:spPr>
          <a:xfrm>
            <a:off x="457200" y="914400"/>
            <a:ext cx="8219100" cy="37986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Variables allow us to store data in a program.</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You can declare variables using the </a:t>
            </a:r>
            <a:r>
              <a:rPr b="1" lang="en">
                <a:solidFill>
                  <a:schemeClr val="dk1"/>
                </a:solidFill>
                <a:latin typeface="Inconsolata"/>
                <a:ea typeface="Inconsolata"/>
                <a:cs typeface="Inconsolata"/>
                <a:sym typeface="Inconsolata"/>
              </a:rPr>
              <a:t>let</a:t>
            </a:r>
            <a:r>
              <a:rPr lang="en">
                <a:solidFill>
                  <a:schemeClr val="dk1"/>
                </a:solidFill>
              </a:rPr>
              <a:t> or </a:t>
            </a:r>
            <a:r>
              <a:rPr b="1" lang="en">
                <a:solidFill>
                  <a:schemeClr val="dk1"/>
                </a:solidFill>
                <a:latin typeface="Inconsolata"/>
                <a:ea typeface="Inconsolata"/>
                <a:cs typeface="Inconsolata"/>
                <a:sym typeface="Inconsolata"/>
              </a:rPr>
              <a:t>const</a:t>
            </a:r>
            <a:r>
              <a:rPr lang="en">
                <a:solidFill>
                  <a:schemeClr val="dk1"/>
                </a:solidFill>
              </a:rPr>
              <a:t> keywords.</a:t>
            </a:r>
            <a:endParaRPr>
              <a:solidFill>
                <a:schemeClr val="dk1"/>
              </a:solidFill>
            </a:endParaRPr>
          </a:p>
          <a:p>
            <a:pPr indent="-330200" lvl="1" marL="914400" rtl="0" algn="l">
              <a:lnSpc>
                <a:spcPct val="100000"/>
              </a:lnSpc>
              <a:spcBef>
                <a:spcPts val="1000"/>
              </a:spcBef>
              <a:spcAft>
                <a:spcPts val="0"/>
              </a:spcAft>
              <a:buClr>
                <a:schemeClr val="dk1"/>
              </a:buClr>
              <a:buSzPts val="1600"/>
              <a:buChar char="○"/>
            </a:pPr>
            <a:r>
              <a:rPr b="1" lang="en">
                <a:solidFill>
                  <a:schemeClr val="dk1"/>
                </a:solidFill>
                <a:latin typeface="Inconsolata"/>
                <a:ea typeface="Inconsolata"/>
                <a:cs typeface="Inconsolata"/>
                <a:sym typeface="Inconsolata"/>
              </a:rPr>
              <a:t>const</a:t>
            </a:r>
            <a:r>
              <a:rPr lang="en">
                <a:solidFill>
                  <a:schemeClr val="dk1"/>
                </a:solidFill>
              </a:rPr>
              <a:t>, short for “constant,” is for variables that won’t be assigned new values.</a:t>
            </a:r>
            <a:endParaRPr>
              <a:solidFill>
                <a:schemeClr val="dk1"/>
              </a:solidFill>
            </a:endParaRPr>
          </a:p>
          <a:p>
            <a:pPr indent="-330200" lvl="1" marL="914400" rtl="0" algn="l">
              <a:lnSpc>
                <a:spcPct val="100000"/>
              </a:lnSpc>
              <a:spcBef>
                <a:spcPts val="1000"/>
              </a:spcBef>
              <a:spcAft>
                <a:spcPts val="0"/>
              </a:spcAft>
              <a:buClr>
                <a:schemeClr val="dk1"/>
              </a:buClr>
              <a:buSzPts val="1600"/>
              <a:buChar char="○"/>
            </a:pPr>
            <a:r>
              <a:rPr b="1" lang="en">
                <a:solidFill>
                  <a:schemeClr val="dk1"/>
                </a:solidFill>
                <a:latin typeface="Inconsolata"/>
                <a:ea typeface="Inconsolata"/>
                <a:cs typeface="Inconsolata"/>
                <a:sym typeface="Inconsolata"/>
              </a:rPr>
              <a:t>let</a:t>
            </a:r>
            <a:r>
              <a:rPr lang="en">
                <a:solidFill>
                  <a:schemeClr val="dk1"/>
                </a:solidFill>
              </a:rPr>
              <a:t> is for variables that will be given new values, as when using math, for example.</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You can refer to variables by using their names anywhere in your program.</a:t>
            </a:r>
            <a:endParaRPr>
              <a:solidFill>
                <a:schemeClr val="dk1"/>
              </a:solidFill>
            </a:endParaRPr>
          </a:p>
          <a:p>
            <a:pPr indent="0" lvl="0" marL="0" rtl="0" algn="l">
              <a:lnSpc>
                <a:spcPct val="100000"/>
              </a:lnSpc>
              <a:spcBef>
                <a:spcPts val="1000"/>
              </a:spcBef>
              <a:spcAft>
                <a:spcPts val="0"/>
              </a:spcAft>
              <a:buNone/>
            </a:pPr>
            <a:r>
              <a:t/>
            </a:r>
            <a:endParaRPr sz="1400">
              <a:solidFill>
                <a:schemeClr val="dk1"/>
              </a:solidFill>
            </a:endParaRPr>
          </a:p>
          <a:p>
            <a:pPr indent="0" lvl="0" marL="17145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const seasonsInAYear = 4</a:t>
            </a:r>
            <a:r>
              <a:rPr b="1" lang="en">
                <a:solidFill>
                  <a:schemeClr val="dk1"/>
                </a:solidFill>
                <a:latin typeface="Inconsolata"/>
                <a:ea typeface="Inconsolata"/>
                <a:cs typeface="Inconsolata"/>
                <a:sym typeface="Inconsolata"/>
              </a:rPr>
              <a:t>;</a:t>
            </a:r>
            <a:endParaRPr b="1">
              <a:solidFill>
                <a:schemeClr val="dk1"/>
              </a:solidFill>
              <a:latin typeface="Inconsolata"/>
              <a:ea typeface="Inconsolata"/>
              <a:cs typeface="Inconsolata"/>
              <a:sym typeface="Inconsolata"/>
            </a:endParaRPr>
          </a:p>
          <a:p>
            <a:pPr indent="0" lvl="0" marL="171450" rtl="0" algn="l">
              <a:lnSpc>
                <a:spcPct val="100000"/>
              </a:lnSpc>
              <a:spcBef>
                <a:spcPts val="0"/>
              </a:spcBef>
              <a:spcAft>
                <a:spcPts val="0"/>
              </a:spcAft>
              <a:buNone/>
            </a:pPr>
            <a:r>
              <a:t/>
            </a:r>
            <a:endParaRPr b="1">
              <a:solidFill>
                <a:schemeClr val="dk1"/>
              </a:solidFill>
              <a:latin typeface="Inconsolata"/>
              <a:ea typeface="Inconsolata"/>
              <a:cs typeface="Inconsolata"/>
              <a:sym typeface="Inconsolata"/>
            </a:endParaRPr>
          </a:p>
          <a:p>
            <a:pPr indent="0" lvl="0" marL="17145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let websitesBuiltByMe = 0;</a:t>
            </a:r>
            <a:endParaRPr b="1">
              <a:solidFill>
                <a:schemeClr val="dk1"/>
              </a:solidFill>
              <a:latin typeface="Inconsolata"/>
              <a:ea typeface="Inconsolata"/>
              <a:cs typeface="Inconsolata"/>
              <a:sym typeface="Inconsolata"/>
            </a:endParaRPr>
          </a:p>
          <a:p>
            <a:pPr indent="0" lvl="0" marL="171450" rtl="0" algn="l">
              <a:lnSpc>
                <a:spcPct val="100000"/>
              </a:lnSpc>
              <a:spcBef>
                <a:spcPts val="0"/>
              </a:spcBef>
              <a:spcAft>
                <a:spcPts val="0"/>
              </a:spcAft>
              <a:buNone/>
            </a:pPr>
            <a:r>
              <a:t/>
            </a:r>
            <a:endParaRPr b="1" sz="1600">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b="1" sz="1600">
              <a:solidFill>
                <a:schemeClr val="dk1"/>
              </a:solidFill>
              <a:latin typeface="Inconsolata"/>
              <a:ea typeface="Inconsolata"/>
              <a:cs typeface="Inconsolata"/>
              <a:sym typeface="Inconsolata"/>
            </a:endParaRPr>
          </a:p>
        </p:txBody>
      </p:sp>
      <p:sp>
        <p:nvSpPr>
          <p:cNvPr id="1105" name="Google Shape;1105;p10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Variables</a:t>
            </a:r>
            <a:endParaRPr/>
          </a:p>
        </p:txBody>
      </p:sp>
      <p:sp>
        <p:nvSpPr>
          <p:cNvPr id="1106" name="Google Shape;1106;p10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07" name="Google Shape;1107;p10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10"/>
          <p:cNvSpPr txBox="1"/>
          <p:nvPr>
            <p:ph idx="4294967295" type="body"/>
          </p:nvPr>
        </p:nvSpPr>
        <p:spPr>
          <a:xfrm>
            <a:off x="457200" y="914400"/>
            <a:ext cx="8219100" cy="3278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Names should be easily understood.</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No spaces allowed.</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You </a:t>
            </a:r>
            <a:r>
              <a:rPr i="1" lang="en">
                <a:solidFill>
                  <a:schemeClr val="dk1"/>
                </a:solidFill>
              </a:rPr>
              <a:t>can </a:t>
            </a:r>
            <a:r>
              <a:rPr lang="en">
                <a:solidFill>
                  <a:schemeClr val="dk1"/>
                </a:solidFill>
              </a:rPr>
              <a:t>use "_", but </a:t>
            </a:r>
            <a:r>
              <a:rPr b="1" lang="en">
                <a:solidFill>
                  <a:schemeClr val="dk1"/>
                </a:solidFill>
              </a:rPr>
              <a:t>don’t do it</a:t>
            </a:r>
            <a:r>
              <a:rPr lang="en">
                <a:solidFill>
                  <a:schemeClr val="dk1"/>
                </a:solidFill>
              </a:rPr>
              <a:t>.</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Use camelCase: itWorksLikeThis.</a:t>
            </a:r>
            <a:endParaRPr>
              <a:solidFill>
                <a:schemeClr val="dk1"/>
              </a:solidFill>
            </a:endParaRPr>
          </a:p>
          <a:p>
            <a:pPr indent="0" lvl="0" marL="0" rtl="0" algn="l">
              <a:lnSpc>
                <a:spcPct val="100000"/>
              </a:lnSpc>
              <a:spcBef>
                <a:spcPts val="1000"/>
              </a:spcBef>
              <a:spcAft>
                <a:spcPts val="0"/>
              </a:spcAft>
              <a:buNone/>
            </a:pPr>
            <a:r>
              <a:t/>
            </a:r>
            <a:endParaRPr sz="1400">
              <a:solidFill>
                <a:schemeClr val="dk1"/>
              </a:solidFill>
            </a:endParaRPr>
          </a:p>
          <a:p>
            <a:pPr indent="0" lvl="0" marL="17145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let totalPrice = 18;</a:t>
            </a:r>
            <a:endParaRPr b="1">
              <a:solidFill>
                <a:schemeClr val="dk1"/>
              </a:solidFill>
              <a:latin typeface="Inconsolata"/>
              <a:ea typeface="Inconsolata"/>
              <a:cs typeface="Inconsolata"/>
              <a:sym typeface="Inconsolata"/>
            </a:endParaRPr>
          </a:p>
          <a:p>
            <a:pPr indent="0" lvl="0" marL="17145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const midWeek = "Wednesday";</a:t>
            </a:r>
            <a:endParaRPr b="1">
              <a:solidFill>
                <a:schemeClr val="dk1"/>
              </a:solidFill>
              <a:latin typeface="Inconsolata"/>
              <a:ea typeface="Inconsolata"/>
              <a:cs typeface="Inconsolata"/>
              <a:sym typeface="Inconsolata"/>
            </a:endParaRPr>
          </a:p>
        </p:txBody>
      </p:sp>
      <p:sp>
        <p:nvSpPr>
          <p:cNvPr id="1113" name="Google Shape;1113;p11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Naming</a:t>
            </a:r>
            <a:endParaRPr/>
          </a:p>
        </p:txBody>
      </p:sp>
      <p:sp>
        <p:nvSpPr>
          <p:cNvPr id="1114" name="Google Shape;1114;p1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15" name="Google Shape;1115;p11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11"/>
          <p:cNvSpPr txBox="1"/>
          <p:nvPr>
            <p:ph idx="4294967295" type="body"/>
          </p:nvPr>
        </p:nvSpPr>
        <p:spPr>
          <a:xfrm>
            <a:off x="457200" y="914400"/>
            <a:ext cx="82191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 Writes to webpage</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document.write("Yes!");</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 Writes to console </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chemeClr val="accent2"/>
                </a:highlight>
                <a:latin typeface="Inconsolata"/>
                <a:ea typeface="Inconsolata"/>
                <a:cs typeface="Inconsolata"/>
                <a:sym typeface="Inconsolata"/>
              </a:rPr>
              <a:t>console.log</a:t>
            </a:r>
            <a:r>
              <a:rPr b="1" lang="en">
                <a:solidFill>
                  <a:schemeClr val="dk1"/>
                </a:solidFill>
                <a:latin typeface="Inconsolata"/>
                <a:ea typeface="Inconsolata"/>
                <a:cs typeface="Inconsolata"/>
                <a:sym typeface="Inconsolata"/>
              </a:rPr>
              <a:t>("Houston, do you copy?");</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 Makes dialog boxes pop up</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alert("You destroyed the computer again.");</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400">
              <a:solidFill>
                <a:schemeClr val="dk1"/>
              </a:solidFill>
              <a:latin typeface="Inconsolata"/>
              <a:ea typeface="Inconsolata"/>
              <a:cs typeface="Inconsolata"/>
              <a:sym typeface="Inconsolata"/>
            </a:endParaRPr>
          </a:p>
        </p:txBody>
      </p:sp>
      <p:sp>
        <p:nvSpPr>
          <p:cNvPr id="1121" name="Google Shape;1121;p11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Messages &amp; Alerts</a:t>
            </a:r>
            <a:endParaRPr/>
          </a:p>
        </p:txBody>
      </p:sp>
      <p:sp>
        <p:nvSpPr>
          <p:cNvPr id="1122" name="Google Shape;1122;p1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23" name="Google Shape;1123;p11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We Teach</a:t>
            </a:r>
            <a:endParaRPr/>
          </a:p>
        </p:txBody>
      </p:sp>
      <p:sp>
        <p:nvSpPr>
          <p:cNvPr id="325" name="Google Shape;325;p40"/>
          <p:cNvSpPr txBox="1"/>
          <p:nvPr/>
        </p:nvSpPr>
        <p:spPr>
          <a:xfrm>
            <a:off x="1089813"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Marketing</a:t>
            </a:r>
            <a:endParaRPr b="1">
              <a:solidFill>
                <a:srgbClr val="000000"/>
              </a:solidFill>
              <a:latin typeface="Proxima Nova"/>
              <a:ea typeface="Proxima Nova"/>
              <a:cs typeface="Proxima Nova"/>
              <a:sym typeface="Proxima Nova"/>
            </a:endParaRPr>
          </a:p>
        </p:txBody>
      </p:sp>
      <p:sp>
        <p:nvSpPr>
          <p:cNvPr id="326" name="Google Shape;326;p40"/>
          <p:cNvSpPr txBox="1"/>
          <p:nvPr/>
        </p:nvSpPr>
        <p:spPr>
          <a:xfrm>
            <a:off x="1089813"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Coding</a:t>
            </a:r>
            <a:endParaRPr b="1">
              <a:solidFill>
                <a:srgbClr val="000000"/>
              </a:solidFill>
              <a:latin typeface="Proxima Nova"/>
              <a:ea typeface="Proxima Nova"/>
              <a:cs typeface="Proxima Nova"/>
              <a:sym typeface="Proxima Nova"/>
            </a:endParaRPr>
          </a:p>
        </p:txBody>
      </p:sp>
      <p:sp>
        <p:nvSpPr>
          <p:cNvPr id="327" name="Google Shape;327;p40"/>
          <p:cNvSpPr txBox="1"/>
          <p:nvPr/>
        </p:nvSpPr>
        <p:spPr>
          <a:xfrm>
            <a:off x="3479100"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UX &amp; Design </a:t>
            </a:r>
            <a:endParaRPr b="1">
              <a:solidFill>
                <a:srgbClr val="000000"/>
              </a:solidFill>
              <a:latin typeface="Proxima Nova"/>
              <a:ea typeface="Proxima Nova"/>
              <a:cs typeface="Proxima Nova"/>
              <a:sym typeface="Proxima Nova"/>
            </a:endParaRPr>
          </a:p>
        </p:txBody>
      </p:sp>
      <p:sp>
        <p:nvSpPr>
          <p:cNvPr id="328" name="Google Shape;328;p40"/>
          <p:cNvSpPr txBox="1"/>
          <p:nvPr/>
        </p:nvSpPr>
        <p:spPr>
          <a:xfrm>
            <a:off x="3479100"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Business</a:t>
            </a:r>
            <a:endParaRPr b="1">
              <a:solidFill>
                <a:srgbClr val="000000"/>
              </a:solidFill>
              <a:latin typeface="Proxima Nova"/>
              <a:ea typeface="Proxima Nova"/>
              <a:cs typeface="Proxima Nova"/>
              <a:sym typeface="Proxima Nova"/>
            </a:endParaRPr>
          </a:p>
        </p:txBody>
      </p:sp>
      <p:sp>
        <p:nvSpPr>
          <p:cNvPr id="329" name="Google Shape;329;p40"/>
          <p:cNvSpPr txBox="1"/>
          <p:nvPr/>
        </p:nvSpPr>
        <p:spPr>
          <a:xfrm>
            <a:off x="5864581" y="4083900"/>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Career Development</a:t>
            </a:r>
            <a:endParaRPr b="1">
              <a:solidFill>
                <a:srgbClr val="000000"/>
              </a:solidFill>
              <a:latin typeface="Proxima Nova"/>
              <a:ea typeface="Proxima Nova"/>
              <a:cs typeface="Proxima Nova"/>
              <a:sym typeface="Proxima Nova"/>
            </a:endParaRPr>
          </a:p>
        </p:txBody>
      </p:sp>
      <p:sp>
        <p:nvSpPr>
          <p:cNvPr id="330" name="Google Shape;330;p40"/>
          <p:cNvSpPr txBox="1"/>
          <p:nvPr/>
        </p:nvSpPr>
        <p:spPr>
          <a:xfrm>
            <a:off x="5864581" y="2242375"/>
            <a:ext cx="21858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000000"/>
                </a:solidFill>
                <a:latin typeface="Proxima Nova"/>
                <a:ea typeface="Proxima Nova"/>
                <a:cs typeface="Proxima Nova"/>
                <a:sym typeface="Proxima Nova"/>
              </a:rPr>
              <a:t>Data</a:t>
            </a:r>
            <a:endParaRPr b="1">
              <a:solidFill>
                <a:srgbClr val="000000"/>
              </a:solidFill>
              <a:latin typeface="Proxima Nova"/>
              <a:ea typeface="Proxima Nova"/>
              <a:cs typeface="Proxima Nova"/>
              <a:sym typeface="Proxima Nova"/>
            </a:endParaRPr>
          </a:p>
        </p:txBody>
      </p:sp>
      <p:pic>
        <p:nvPicPr>
          <p:cNvPr id="331" name="Google Shape;331;p40"/>
          <p:cNvPicPr preferRelativeResize="0"/>
          <p:nvPr/>
        </p:nvPicPr>
        <p:blipFill>
          <a:blip r:embed="rId3">
            <a:alphaModFix/>
          </a:blip>
          <a:stretch>
            <a:fillRect/>
          </a:stretch>
        </p:blipFill>
        <p:spPr>
          <a:xfrm>
            <a:off x="3972271" y="976750"/>
            <a:ext cx="1199458" cy="1199463"/>
          </a:xfrm>
          <a:prstGeom prst="rect">
            <a:avLst/>
          </a:prstGeom>
          <a:noFill/>
          <a:ln>
            <a:noFill/>
          </a:ln>
        </p:spPr>
      </p:pic>
      <p:pic>
        <p:nvPicPr>
          <p:cNvPr id="332" name="Google Shape;332;p40"/>
          <p:cNvPicPr preferRelativeResize="0"/>
          <p:nvPr/>
        </p:nvPicPr>
        <p:blipFill>
          <a:blip r:embed="rId4">
            <a:alphaModFix/>
          </a:blip>
          <a:stretch>
            <a:fillRect/>
          </a:stretch>
        </p:blipFill>
        <p:spPr>
          <a:xfrm>
            <a:off x="1571173" y="976750"/>
            <a:ext cx="1223078" cy="1223077"/>
          </a:xfrm>
          <a:prstGeom prst="rect">
            <a:avLst/>
          </a:prstGeom>
          <a:noFill/>
          <a:ln>
            <a:noFill/>
          </a:ln>
        </p:spPr>
      </p:pic>
      <p:pic>
        <p:nvPicPr>
          <p:cNvPr id="333" name="Google Shape;333;p40"/>
          <p:cNvPicPr preferRelativeResize="0"/>
          <p:nvPr/>
        </p:nvPicPr>
        <p:blipFill>
          <a:blip r:embed="rId5">
            <a:alphaModFix/>
          </a:blip>
          <a:stretch>
            <a:fillRect/>
          </a:stretch>
        </p:blipFill>
        <p:spPr>
          <a:xfrm>
            <a:off x="3960461" y="2853901"/>
            <a:ext cx="1223078" cy="1223077"/>
          </a:xfrm>
          <a:prstGeom prst="rect">
            <a:avLst/>
          </a:prstGeom>
          <a:noFill/>
          <a:ln>
            <a:noFill/>
          </a:ln>
        </p:spPr>
      </p:pic>
      <p:pic>
        <p:nvPicPr>
          <p:cNvPr id="334" name="Google Shape;334;p40"/>
          <p:cNvPicPr preferRelativeResize="0"/>
          <p:nvPr/>
        </p:nvPicPr>
        <p:blipFill>
          <a:blip r:embed="rId6">
            <a:alphaModFix/>
          </a:blip>
          <a:stretch>
            <a:fillRect/>
          </a:stretch>
        </p:blipFill>
        <p:spPr>
          <a:xfrm>
            <a:off x="1571173" y="2853901"/>
            <a:ext cx="1223078" cy="1223077"/>
          </a:xfrm>
          <a:prstGeom prst="rect">
            <a:avLst/>
          </a:prstGeom>
          <a:noFill/>
          <a:ln>
            <a:noFill/>
          </a:ln>
        </p:spPr>
      </p:pic>
      <p:pic>
        <p:nvPicPr>
          <p:cNvPr id="335" name="Google Shape;335;p40"/>
          <p:cNvPicPr preferRelativeResize="0"/>
          <p:nvPr/>
        </p:nvPicPr>
        <p:blipFill>
          <a:blip r:embed="rId7">
            <a:alphaModFix/>
          </a:blip>
          <a:stretch>
            <a:fillRect/>
          </a:stretch>
        </p:blipFill>
        <p:spPr>
          <a:xfrm>
            <a:off x="6345929" y="976750"/>
            <a:ext cx="1223078" cy="1223077"/>
          </a:xfrm>
          <a:prstGeom prst="rect">
            <a:avLst/>
          </a:prstGeom>
          <a:noFill/>
          <a:ln>
            <a:noFill/>
          </a:ln>
        </p:spPr>
      </p:pic>
      <p:pic>
        <p:nvPicPr>
          <p:cNvPr id="336" name="Google Shape;336;p40"/>
          <p:cNvPicPr preferRelativeResize="0"/>
          <p:nvPr/>
        </p:nvPicPr>
        <p:blipFill>
          <a:blip r:embed="rId8">
            <a:alphaModFix/>
          </a:blip>
          <a:stretch>
            <a:fillRect/>
          </a:stretch>
        </p:blipFill>
        <p:spPr>
          <a:xfrm>
            <a:off x="6345935" y="2853901"/>
            <a:ext cx="1223078" cy="1223077"/>
          </a:xfrm>
          <a:prstGeom prst="rect">
            <a:avLst/>
          </a:prstGeom>
          <a:noFill/>
          <a:ln>
            <a:noFill/>
          </a:ln>
        </p:spPr>
      </p:pic>
      <p:sp>
        <p:nvSpPr>
          <p:cNvPr id="337" name="Google Shape;337;p4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38" name="Google Shape;338;p4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11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Operators in JS</a:t>
            </a:r>
            <a:endParaRPr/>
          </a:p>
        </p:txBody>
      </p:sp>
      <p:sp>
        <p:nvSpPr>
          <p:cNvPr id="1129" name="Google Shape;1129;p11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30" name="Google Shape;1130;p1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131" name="Google Shape;1131;p112"/>
          <p:cNvGraphicFramePr/>
          <p:nvPr/>
        </p:nvGraphicFramePr>
        <p:xfrm>
          <a:off x="952513" y="1061413"/>
          <a:ext cx="3000000" cy="3000000"/>
        </p:xfrm>
        <a:graphic>
          <a:graphicData uri="http://schemas.openxmlformats.org/drawingml/2006/table">
            <a:tbl>
              <a:tblPr>
                <a:noFill/>
                <a:tableStyleId>{2AD0AD1E-4AA1-4FD8-BB01-E50C91403719}</a:tableStyleId>
              </a:tblPr>
              <a:tblGrid>
                <a:gridCol w="1237450"/>
                <a:gridCol w="2480250"/>
                <a:gridCol w="3521275"/>
              </a:tblGrid>
              <a:tr h="381000">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Operator</a:t>
                      </a:r>
                      <a:endParaRPr b="1">
                        <a:solidFill>
                          <a:srgbClr val="FFFFFF"/>
                        </a:solidFill>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Description</a:t>
                      </a:r>
                      <a:endParaRPr b="1">
                        <a:solidFill>
                          <a:srgbClr val="FFFFFF"/>
                        </a:solidFill>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Example</a:t>
                      </a:r>
                      <a:endParaRPr b="1">
                        <a:solidFill>
                          <a:srgbClr val="FFFFFF"/>
                        </a:solidFill>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solidFill>
                      <a:schemeClr val="lt2"/>
                    </a:solidFill>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Addition</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b="1" lang="en" sz="1600">
                          <a:latin typeface="Inconsolata"/>
                          <a:ea typeface="Inconsolata"/>
                          <a:cs typeface="Inconsolata"/>
                          <a:sym typeface="Inconsolata"/>
                        </a:rPr>
                        <a:t>let number = 1 + 1;</a:t>
                      </a:r>
                      <a:endParaRPr b="1" sz="1600">
                        <a:latin typeface="Inconsolata"/>
                        <a:ea typeface="Inconsolata"/>
                        <a:cs typeface="Inconsolata"/>
                        <a:sym typeface="Inconsolat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Subtraction</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b="1" lang="en" sz="1600">
                          <a:latin typeface="Inconsolata"/>
                          <a:ea typeface="Inconsolata"/>
                          <a:cs typeface="Inconsolata"/>
                          <a:sym typeface="Inconsolata"/>
                        </a:rPr>
                        <a:t>let luckyNumber = 10 - 3;</a:t>
                      </a:r>
                      <a:endParaRPr b="1" sz="1600">
                        <a:latin typeface="Inconsolata"/>
                        <a:ea typeface="Inconsolata"/>
                        <a:cs typeface="Inconsolata"/>
                        <a:sym typeface="Inconsolat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Multiplication</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b="1" lang="en" sz="1600">
                          <a:latin typeface="Inconsolata"/>
                          <a:ea typeface="Inconsolata"/>
                          <a:cs typeface="Inconsolata"/>
                          <a:sym typeface="Inconsolata"/>
                        </a:rPr>
                        <a:t>let nine = 3 * 3;</a:t>
                      </a:r>
                      <a:endParaRPr b="1" sz="1600">
                        <a:latin typeface="Inconsolata"/>
                        <a:ea typeface="Inconsolata"/>
                        <a:cs typeface="Inconsolata"/>
                        <a:sym typeface="Inconsolat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Division</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b="1" lang="en" sz="1600">
                          <a:latin typeface="Inconsolata"/>
                          <a:ea typeface="Inconsolata"/>
                          <a:cs typeface="Inconsolata"/>
                          <a:sym typeface="Inconsolata"/>
                        </a:rPr>
                        <a:t>Let dividedNumber = 13 / 7;</a:t>
                      </a:r>
                      <a:endParaRPr b="1" sz="1600">
                        <a:latin typeface="Inconsolata"/>
                        <a:ea typeface="Inconsolata"/>
                        <a:cs typeface="Inconsolata"/>
                        <a:sym typeface="Inconsolat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Assignment</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b="1" lang="en" sz="1600">
                          <a:latin typeface="Inconsolata"/>
                          <a:ea typeface="Inconsolata"/>
                          <a:cs typeface="Inconsolata"/>
                          <a:sym typeface="Inconsolata"/>
                        </a:rPr>
                        <a:t>Let newValue = 10;</a:t>
                      </a:r>
                      <a:endParaRPr b="1" sz="1600">
                        <a:latin typeface="Inconsolata"/>
                        <a:ea typeface="Inconsolata"/>
                        <a:cs typeface="Inconsolata"/>
                        <a:sym typeface="Inconsolat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latin typeface="Proxima Nova"/>
                          <a:ea typeface="Proxima Nova"/>
                          <a:cs typeface="Proxima Nova"/>
                          <a:sym typeface="Proxima Nova"/>
                        </a:rPr>
                        <a:t>===</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lang="en">
                          <a:latin typeface="Proxima Nova"/>
                          <a:ea typeface="Proxima Nova"/>
                          <a:cs typeface="Proxima Nova"/>
                          <a:sym typeface="Proxima Nova"/>
                        </a:rPr>
                        <a:t>Equality</a:t>
                      </a:r>
                      <a:endParaRPr>
                        <a:latin typeface="Proxima Nova"/>
                        <a:ea typeface="Proxima Nova"/>
                        <a:cs typeface="Proxima Nova"/>
                        <a:sym typeface="Proxima Nov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c>
                  <a:txBody>
                    <a:bodyPr/>
                    <a:lstStyle/>
                    <a:p>
                      <a:pPr indent="0" lvl="0" marL="0" rtl="0" algn="l">
                        <a:spcBef>
                          <a:spcPts val="0"/>
                        </a:spcBef>
                        <a:spcAft>
                          <a:spcPts val="0"/>
                        </a:spcAft>
                        <a:buNone/>
                      </a:pPr>
                      <a:r>
                        <a:rPr b="1" lang="en" sz="1600">
                          <a:latin typeface="Inconsolata"/>
                          <a:ea typeface="Inconsolata"/>
                          <a:cs typeface="Inconsolata"/>
                          <a:sym typeface="Inconsolata"/>
                        </a:rPr>
                        <a:t>newValue === 10;</a:t>
                      </a:r>
                      <a:endParaRPr b="1" sz="1600">
                        <a:latin typeface="Inconsolata"/>
                        <a:ea typeface="Inconsolata"/>
                        <a:cs typeface="Inconsolata"/>
                        <a:sym typeface="Inconsolata"/>
                      </a:endParaRPr>
                    </a:p>
                    <a:p>
                      <a:pPr indent="0" lvl="0" marL="0" rtl="0" algn="l">
                        <a:spcBef>
                          <a:spcPts val="0"/>
                        </a:spcBef>
                        <a:spcAft>
                          <a:spcPts val="0"/>
                        </a:spcAft>
                        <a:buNone/>
                      </a:pPr>
                      <a:r>
                        <a:rPr b="1" lang="en" sz="1600">
                          <a:latin typeface="Inconsolata"/>
                          <a:ea typeface="Inconsolata"/>
                          <a:cs typeface="Inconsolata"/>
                          <a:sym typeface="Inconsolata"/>
                        </a:rPr>
                        <a:t>// will equate to true or false</a:t>
                      </a:r>
                      <a:endParaRPr b="1" sz="1600">
                        <a:latin typeface="Inconsolata"/>
                        <a:ea typeface="Inconsolata"/>
                        <a:cs typeface="Inconsolata"/>
                        <a:sym typeface="Inconsolata"/>
                      </a:endParaRPr>
                    </a:p>
                  </a:txBody>
                  <a:tcPr marT="91425" marB="91425" marR="91425" marL="91425">
                    <a:lnL cap="flat" cmpd="sng" w="9525">
                      <a:solidFill>
                        <a:srgbClr val="B7B7B7"/>
                      </a:solidFill>
                      <a:prstDash val="solid"/>
                      <a:round/>
                      <a:headEnd len="sm" w="sm" type="none"/>
                      <a:tailEnd len="sm" w="sm" type="none"/>
                    </a:lnL>
                    <a:lnR cap="flat" cmpd="sng" w="9525">
                      <a:solidFill>
                        <a:srgbClr val="B7B7B7"/>
                      </a:solidFill>
                      <a:prstDash val="solid"/>
                      <a:round/>
                      <a:headEnd len="sm" w="sm" type="none"/>
                      <a:tailEnd len="sm" w="sm" type="none"/>
                    </a:lnR>
                    <a:lnT cap="flat" cmpd="sng" w="9525">
                      <a:solidFill>
                        <a:srgbClr val="B7B7B7"/>
                      </a:solidFill>
                      <a:prstDash val="solid"/>
                      <a:round/>
                      <a:headEnd len="sm" w="sm" type="none"/>
                      <a:tailEnd len="sm" w="sm" type="none"/>
                    </a:lnT>
                    <a:lnB cap="flat" cmpd="sng" w="9525">
                      <a:solidFill>
                        <a:srgbClr val="B7B7B7"/>
                      </a:solidFill>
                      <a:prstDash val="solid"/>
                      <a:round/>
                      <a:headEnd len="sm" w="sm" type="none"/>
                      <a:tailEnd len="sm" w="sm" type="none"/>
                    </a:lnB>
                  </a:tcPr>
                </a:tc>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sp>
        <p:nvSpPr>
          <p:cNvPr id="1136" name="Google Shape;1136;p113"/>
          <p:cNvSpPr txBox="1"/>
          <p:nvPr>
            <p:ph idx="4294967295" type="body"/>
          </p:nvPr>
        </p:nvSpPr>
        <p:spPr>
          <a:xfrm>
            <a:off x="457200" y="914400"/>
            <a:ext cx="8219100" cy="3278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let x = 18;</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console.log(x);</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 18</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x = x * 2;</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console.log(x);</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 36</a:t>
            </a:r>
            <a:endParaRPr b="1">
              <a:solidFill>
                <a:schemeClr val="dk1"/>
              </a:solidFill>
              <a:latin typeface="Inconsolata"/>
              <a:ea typeface="Inconsolata"/>
              <a:cs typeface="Inconsolata"/>
              <a:sym typeface="Inconsolata"/>
            </a:endParaRPr>
          </a:p>
          <a:p>
            <a:pPr indent="0" lvl="0" marL="0" rtl="0" algn="l">
              <a:lnSpc>
                <a:spcPct val="100000"/>
              </a:lnSpc>
              <a:spcBef>
                <a:spcPts val="0"/>
              </a:spcBef>
              <a:spcAft>
                <a:spcPts val="0"/>
              </a:spcAft>
              <a:buNone/>
            </a:pPr>
            <a:r>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Note</a:t>
            </a:r>
            <a:r>
              <a:rPr b="1" lang="en">
                <a:solidFill>
                  <a:schemeClr val="dk1"/>
                </a:solidFill>
              </a:rPr>
              <a:t>:</a:t>
            </a:r>
            <a:r>
              <a:rPr lang="en">
                <a:solidFill>
                  <a:schemeClr val="dk1"/>
                </a:solidFill>
              </a:rPr>
              <a:t> If you used </a:t>
            </a:r>
            <a:r>
              <a:rPr b="1" lang="en">
                <a:solidFill>
                  <a:schemeClr val="dk1"/>
                </a:solidFill>
                <a:latin typeface="Inconsolata"/>
                <a:ea typeface="Inconsolata"/>
                <a:cs typeface="Inconsolata"/>
                <a:sym typeface="Inconsolata"/>
              </a:rPr>
              <a:t>const</a:t>
            </a:r>
            <a:r>
              <a:rPr lang="en">
                <a:solidFill>
                  <a:schemeClr val="dk1"/>
                </a:solidFill>
              </a:rPr>
              <a:t> instead of </a:t>
            </a:r>
            <a:r>
              <a:rPr b="1" lang="en">
                <a:solidFill>
                  <a:schemeClr val="dk1"/>
                </a:solidFill>
                <a:latin typeface="Inconsolata"/>
                <a:ea typeface="Inconsolata"/>
                <a:cs typeface="Inconsolata"/>
                <a:sym typeface="Inconsolata"/>
              </a:rPr>
              <a:t>let</a:t>
            </a:r>
            <a:r>
              <a:rPr lang="en">
                <a:solidFill>
                  <a:schemeClr val="dk1"/>
                </a:solidFill>
              </a:rPr>
              <a:t> to declare the variable, that last part would throw an error.</a:t>
            </a:r>
            <a:endParaRPr>
              <a:solidFill>
                <a:schemeClr val="dk1"/>
              </a:solidFill>
            </a:endParaRPr>
          </a:p>
        </p:txBody>
      </p:sp>
      <p:sp>
        <p:nvSpPr>
          <p:cNvPr id="1137" name="Google Shape;1137;p11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Variable Reassignment</a:t>
            </a:r>
            <a:endParaRPr/>
          </a:p>
        </p:txBody>
      </p:sp>
      <p:sp>
        <p:nvSpPr>
          <p:cNvPr id="1138" name="Google Shape;1138;p1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39" name="Google Shape;1139;p11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1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Birthday Magic</a:t>
            </a:r>
            <a:endParaRPr/>
          </a:p>
        </p:txBody>
      </p:sp>
      <p:sp>
        <p:nvSpPr>
          <p:cNvPr id="1145" name="Google Shape;1145;p11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46" name="Google Shape;1146;p114"/>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47" name="Google Shape;1147;p114"/>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48" name="Google Shape;1148;p114"/>
          <p:cNvSpPr txBox="1"/>
          <p:nvPr>
            <p:ph idx="1" type="body"/>
          </p:nvPr>
        </p:nvSpPr>
        <p:spPr>
          <a:xfrm>
            <a:off x="457200" y="1143000"/>
            <a:ext cx="8229600" cy="10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this starter code, we continually update a variable that will eventually, by math magic, reveal your birthday! Make the updates to the variable as requested by the comments in the code, and use console.log to keep track of progress.</a:t>
            </a:r>
            <a:endParaRPr/>
          </a:p>
          <a:p>
            <a:pPr indent="0" lvl="0" marL="0" rtl="0" algn="l">
              <a:spcBef>
                <a:spcPts val="1600"/>
              </a:spcBef>
              <a:spcAft>
                <a:spcPts val="1600"/>
              </a:spcAft>
              <a:buNone/>
            </a:pPr>
            <a:r>
              <a:t/>
            </a:r>
            <a:endParaRPr/>
          </a:p>
        </p:txBody>
      </p:sp>
      <p:sp>
        <p:nvSpPr>
          <p:cNvPr id="1149" name="Google Shape;1149;p11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
        <p:nvSpPr>
          <p:cNvPr id="1150" name="Google Shape;1150;p114"/>
          <p:cNvSpPr/>
          <p:nvPr/>
        </p:nvSpPr>
        <p:spPr>
          <a:xfrm>
            <a:off x="2829300" y="2501350"/>
            <a:ext cx="33198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Starter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3"/>
              </a:rPr>
              <a:t>https://codepen.io/GAmarketing/pen/xxErXrb?editors=0011</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1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a:t>
            </a:r>
            <a:endParaRPr/>
          </a:p>
        </p:txBody>
      </p:sp>
      <p:sp>
        <p:nvSpPr>
          <p:cNvPr id="1156" name="Google Shape;1156;p1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57" name="Google Shape;1157;p115"/>
          <p:cNvSpPr txBox="1"/>
          <p:nvPr>
            <p:ph idx="4294967295" type="body"/>
          </p:nvPr>
        </p:nvSpPr>
        <p:spPr>
          <a:xfrm>
            <a:off x="457200" y="1002900"/>
            <a:ext cx="3841800" cy="30780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b="1" lang="en">
                <a:solidFill>
                  <a:schemeClr val="dk1"/>
                </a:solidFill>
              </a:rPr>
              <a:t>Functions</a:t>
            </a:r>
            <a:r>
              <a:rPr lang="en">
                <a:solidFill>
                  <a:schemeClr val="dk1"/>
                </a:solidFill>
              </a:rPr>
              <a:t> are chunks of code that are grouped and execute together, like a modular program within a program.</a:t>
            </a:r>
            <a:endParaRPr>
              <a:solidFill>
                <a:schemeClr val="dk1"/>
              </a:solidFill>
            </a:endParaRPr>
          </a:p>
          <a:p>
            <a:pPr indent="-342900" lvl="0" marL="457200" rtl="0" algn="l">
              <a:lnSpc>
                <a:spcPct val="115000"/>
              </a:lnSpc>
              <a:spcBef>
                <a:spcPts val="1000"/>
              </a:spcBef>
              <a:spcAft>
                <a:spcPts val="1000"/>
              </a:spcAft>
              <a:buClr>
                <a:schemeClr val="dk1"/>
              </a:buClr>
              <a:buSzPts val="1800"/>
              <a:buChar char="●"/>
            </a:pPr>
            <a:r>
              <a:rPr lang="en">
                <a:solidFill>
                  <a:schemeClr val="dk1"/>
                </a:solidFill>
              </a:rPr>
              <a:t>A function takes input, performs logic, and returns output.</a:t>
            </a:r>
            <a:endParaRPr/>
          </a:p>
        </p:txBody>
      </p:sp>
      <p:sp>
        <p:nvSpPr>
          <p:cNvPr id="1158" name="Google Shape;1158;p115"/>
          <p:cNvSpPr/>
          <p:nvPr/>
        </p:nvSpPr>
        <p:spPr>
          <a:xfrm>
            <a:off x="5286475" y="1357350"/>
            <a:ext cx="1026000" cy="2428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9" name="Google Shape;1159;p115"/>
          <p:cNvPicPr preferRelativeResize="0"/>
          <p:nvPr/>
        </p:nvPicPr>
        <p:blipFill>
          <a:blip r:embed="rId3">
            <a:alphaModFix/>
          </a:blip>
          <a:stretch>
            <a:fillRect/>
          </a:stretch>
        </p:blipFill>
        <p:spPr>
          <a:xfrm>
            <a:off x="4949500" y="783975"/>
            <a:ext cx="3495924" cy="3296925"/>
          </a:xfrm>
          <a:prstGeom prst="rect">
            <a:avLst/>
          </a:prstGeom>
          <a:noFill/>
          <a:ln>
            <a:noFill/>
          </a:ln>
        </p:spPr>
      </p:pic>
      <p:sp>
        <p:nvSpPr>
          <p:cNvPr id="1160" name="Google Shape;1160;p11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116"/>
          <p:cNvSpPr txBox="1"/>
          <p:nvPr>
            <p:ph idx="4294967295" type="body"/>
          </p:nvPr>
        </p:nvSpPr>
        <p:spPr>
          <a:xfrm>
            <a:off x="457200" y="914400"/>
            <a:ext cx="8219100" cy="3278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1"/>
              </a:buClr>
              <a:buSzPts val="1800"/>
              <a:buChar char="●"/>
            </a:pPr>
            <a:r>
              <a:rPr lang="en">
                <a:solidFill>
                  <a:schemeClr val="dk1"/>
                </a:solidFill>
              </a:rPr>
              <a:t>Reusable functions need names and follow naming rules identical to those of variables.</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They must be called or “</a:t>
            </a:r>
            <a:r>
              <a:rPr b="1" lang="en">
                <a:solidFill>
                  <a:schemeClr val="dk2"/>
                </a:solidFill>
              </a:rPr>
              <a:t>invoked</a:t>
            </a:r>
            <a:r>
              <a:rPr lang="en">
                <a:solidFill>
                  <a:schemeClr val="dk1"/>
                </a:solidFill>
              </a:rPr>
              <a:t>” to execute and return a value.</a:t>
            </a:r>
            <a:endParaRPr>
              <a:solidFill>
                <a:schemeClr val="dk1"/>
              </a:solidFill>
            </a:endParaRPr>
          </a:p>
          <a:p>
            <a:pPr indent="-342900" lvl="0" marL="457200" rtl="0" algn="l">
              <a:lnSpc>
                <a:spcPct val="100000"/>
              </a:lnSpc>
              <a:spcBef>
                <a:spcPts val="1000"/>
              </a:spcBef>
              <a:spcAft>
                <a:spcPts val="0"/>
              </a:spcAft>
              <a:buClr>
                <a:schemeClr val="dk1"/>
              </a:buClr>
              <a:buSzPts val="1800"/>
              <a:buChar char="●"/>
            </a:pPr>
            <a:r>
              <a:rPr lang="en">
                <a:solidFill>
                  <a:schemeClr val="dk1"/>
                </a:solidFill>
              </a:rPr>
              <a:t>They accept input, called </a:t>
            </a:r>
            <a:r>
              <a:rPr b="1" lang="en">
                <a:solidFill>
                  <a:schemeClr val="lt2"/>
                </a:solidFill>
              </a:rPr>
              <a:t>parameters</a:t>
            </a:r>
            <a:r>
              <a:rPr lang="en">
                <a:solidFill>
                  <a:schemeClr val="dk1"/>
                </a:solidFill>
              </a:rPr>
              <a:t>, that can be used inside the function. </a:t>
            </a:r>
            <a:endParaRPr>
              <a:solidFill>
                <a:schemeClr val="dk1"/>
              </a:solidFill>
            </a:endParaRPr>
          </a:p>
          <a:p>
            <a:pPr indent="0" lvl="0" marL="457200" rtl="0" algn="l">
              <a:lnSpc>
                <a:spcPct val="100000"/>
              </a:lnSpc>
              <a:spcBef>
                <a:spcPts val="1000"/>
              </a:spcBef>
              <a:spcAft>
                <a:spcPts val="0"/>
              </a:spcAft>
              <a:buNone/>
            </a:pPr>
            <a:r>
              <a:rPr b="1" lang="en">
                <a:solidFill>
                  <a:schemeClr val="dk1"/>
                </a:solidFill>
                <a:latin typeface="Inconsolata"/>
                <a:ea typeface="Inconsolata"/>
                <a:cs typeface="Inconsolata"/>
                <a:sym typeface="Inconsolata"/>
              </a:rPr>
              <a:t>function createGreeting(</a:t>
            </a:r>
            <a:r>
              <a:rPr b="1" lang="en">
                <a:solidFill>
                  <a:schemeClr val="lt2"/>
                </a:solidFill>
                <a:latin typeface="Inconsolata"/>
                <a:ea typeface="Inconsolata"/>
                <a:cs typeface="Inconsolata"/>
                <a:sym typeface="Inconsolata"/>
              </a:rPr>
              <a:t>name</a:t>
            </a:r>
            <a:r>
              <a:rPr b="1" lang="en">
                <a:solidFill>
                  <a:schemeClr val="dk1"/>
                </a:solidFill>
                <a:latin typeface="Inconsolata"/>
                <a:ea typeface="Inconsolata"/>
                <a:cs typeface="Inconsolata"/>
                <a:sym typeface="Inconsolata"/>
              </a:rPr>
              <a:t>) {</a:t>
            </a:r>
            <a:endParaRPr b="1">
              <a:solidFill>
                <a:schemeClr val="dk1"/>
              </a:solidFill>
              <a:latin typeface="Inconsolata"/>
              <a:ea typeface="Inconsolata"/>
              <a:cs typeface="Inconsolata"/>
              <a:sym typeface="Inconsolata"/>
            </a:endParaRPr>
          </a:p>
          <a:p>
            <a:pPr indent="0" lvl="0" marL="45720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 return "Hello there, " + name;</a:t>
            </a:r>
            <a:endParaRPr b="1">
              <a:solidFill>
                <a:schemeClr val="dk1"/>
              </a:solidFill>
              <a:latin typeface="Inconsolata"/>
              <a:ea typeface="Inconsolata"/>
              <a:cs typeface="Inconsolata"/>
              <a:sym typeface="Inconsolata"/>
            </a:endParaRPr>
          </a:p>
          <a:p>
            <a:pPr indent="0" lvl="0" marL="45720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a:t>
            </a:r>
            <a:endParaRPr b="1">
              <a:solidFill>
                <a:schemeClr val="dk1"/>
              </a:solidFill>
              <a:latin typeface="Inconsolata"/>
              <a:ea typeface="Inconsolata"/>
              <a:cs typeface="Inconsolata"/>
              <a:sym typeface="Inconsolata"/>
            </a:endParaRPr>
          </a:p>
          <a:p>
            <a:pPr indent="0" lvl="0" marL="457200" rtl="0" algn="l">
              <a:lnSpc>
                <a:spcPct val="100000"/>
              </a:lnSpc>
              <a:spcBef>
                <a:spcPts val="0"/>
              </a:spcBef>
              <a:spcAft>
                <a:spcPts val="0"/>
              </a:spcAft>
              <a:buNone/>
            </a:pPr>
            <a:r>
              <a:t/>
            </a:r>
            <a:endParaRPr b="1">
              <a:solidFill>
                <a:schemeClr val="dk1"/>
              </a:solidFill>
              <a:latin typeface="Inconsolata"/>
              <a:ea typeface="Inconsolata"/>
              <a:cs typeface="Inconsolata"/>
              <a:sym typeface="Inconsolata"/>
            </a:endParaRPr>
          </a:p>
          <a:p>
            <a:pPr indent="0" lvl="0" marL="457200" rtl="0" algn="l">
              <a:lnSpc>
                <a:spcPct val="100000"/>
              </a:lnSpc>
              <a:spcBef>
                <a:spcPts val="0"/>
              </a:spcBef>
              <a:spcAft>
                <a:spcPts val="0"/>
              </a:spcAft>
              <a:buNone/>
            </a:pPr>
            <a:r>
              <a:rPr b="1" lang="en">
                <a:latin typeface="Inconsolata"/>
                <a:ea typeface="Inconsolata"/>
                <a:cs typeface="Inconsolata"/>
                <a:sym typeface="Inconsolata"/>
              </a:rPr>
              <a:t>const customGreeting = </a:t>
            </a:r>
            <a:r>
              <a:rPr b="1" lang="en">
                <a:solidFill>
                  <a:schemeClr val="dk2"/>
                </a:solidFill>
                <a:latin typeface="Inconsolata"/>
                <a:ea typeface="Inconsolata"/>
                <a:cs typeface="Inconsolata"/>
                <a:sym typeface="Inconsolata"/>
              </a:rPr>
              <a:t>createGreeting</a:t>
            </a:r>
            <a:r>
              <a:rPr b="1" lang="en">
                <a:solidFill>
                  <a:schemeClr val="dk1"/>
                </a:solidFill>
                <a:latin typeface="Inconsolata"/>
                <a:ea typeface="Inconsolata"/>
                <a:cs typeface="Inconsolata"/>
                <a:sym typeface="Inconsolata"/>
              </a:rPr>
              <a:t>(“Nahid”);</a:t>
            </a:r>
            <a:endParaRPr b="1">
              <a:solidFill>
                <a:schemeClr val="dk1"/>
              </a:solidFill>
              <a:latin typeface="Inconsolata"/>
              <a:ea typeface="Inconsolata"/>
              <a:cs typeface="Inconsolata"/>
              <a:sym typeface="Inconsolata"/>
            </a:endParaRPr>
          </a:p>
          <a:p>
            <a:pPr indent="0" lvl="0" marL="457200" rtl="0" algn="l">
              <a:lnSpc>
                <a:spcPct val="100000"/>
              </a:lnSpc>
              <a:spcBef>
                <a:spcPts val="0"/>
              </a:spcBef>
              <a:spcAft>
                <a:spcPts val="0"/>
              </a:spcAft>
              <a:buNone/>
            </a:pPr>
            <a:r>
              <a:t/>
            </a:r>
            <a:endParaRPr b="1">
              <a:solidFill>
                <a:schemeClr val="dk1"/>
              </a:solidFill>
              <a:latin typeface="Inconsolata"/>
              <a:ea typeface="Inconsolata"/>
              <a:cs typeface="Inconsolata"/>
              <a:sym typeface="Inconsolata"/>
            </a:endParaRPr>
          </a:p>
          <a:p>
            <a:pPr indent="0" lvl="0" marL="457200" rtl="0" algn="l">
              <a:lnSpc>
                <a:spcPct val="100000"/>
              </a:lnSpc>
              <a:spcBef>
                <a:spcPts val="0"/>
              </a:spcBef>
              <a:spcAft>
                <a:spcPts val="0"/>
              </a:spcAft>
              <a:buNone/>
            </a:pPr>
            <a:r>
              <a:rPr b="1" lang="en">
                <a:solidFill>
                  <a:schemeClr val="dk1"/>
                </a:solidFill>
                <a:latin typeface="Inconsolata"/>
                <a:ea typeface="Inconsolata"/>
                <a:cs typeface="Inconsolata"/>
                <a:sym typeface="Inconsolata"/>
              </a:rPr>
              <a:t>console.log(customGreeting)</a:t>
            </a:r>
            <a:endParaRPr b="1">
              <a:solidFill>
                <a:schemeClr val="dk1"/>
              </a:solidFill>
              <a:latin typeface="Inconsolata"/>
              <a:ea typeface="Inconsolata"/>
              <a:cs typeface="Inconsolata"/>
              <a:sym typeface="Inconsolata"/>
            </a:endParaRPr>
          </a:p>
        </p:txBody>
      </p:sp>
      <p:sp>
        <p:nvSpPr>
          <p:cNvPr id="1166" name="Google Shape;1166;p1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Functions (Cont.)</a:t>
            </a:r>
            <a:endParaRPr/>
          </a:p>
        </p:txBody>
      </p:sp>
      <p:sp>
        <p:nvSpPr>
          <p:cNvPr id="1167" name="Google Shape;1167;p1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68" name="Google Shape;1168;p11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1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 With Functions</a:t>
            </a:r>
            <a:endParaRPr/>
          </a:p>
        </p:txBody>
      </p:sp>
      <p:sp>
        <p:nvSpPr>
          <p:cNvPr id="1174" name="Google Shape;1174;p117"/>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175" name="Google Shape;1175;p11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76" name="Google Shape;1176;p11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177" name="Google Shape;1177;p117"/>
          <p:cNvSpPr txBox="1"/>
          <p:nvPr>
            <p:ph idx="1" type="body"/>
          </p:nvPr>
        </p:nvSpPr>
        <p:spPr>
          <a:xfrm>
            <a:off x="457200" y="1143000"/>
            <a:ext cx="8229600" cy="10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we have a few function-writing challenges. Don't be afraid to Google any questions about how to do something in JavaScript. Developers rely on their quick research skills to solve problems, not on memorizing everything.</a:t>
            </a:r>
            <a:endParaRPr/>
          </a:p>
          <a:p>
            <a:pPr indent="0" lvl="0" marL="0" rtl="0" algn="l">
              <a:spcBef>
                <a:spcPts val="1600"/>
              </a:spcBef>
              <a:spcAft>
                <a:spcPts val="1600"/>
              </a:spcAft>
              <a:buNone/>
            </a:pPr>
            <a:r>
              <a:t/>
            </a:r>
            <a:endParaRPr/>
          </a:p>
        </p:txBody>
      </p:sp>
      <p:sp>
        <p:nvSpPr>
          <p:cNvPr id="1178" name="Google Shape;1178;p11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3</a:t>
            </a:r>
            <a:r>
              <a:rPr lang="en"/>
              <a:t>0 Minutes</a:t>
            </a:r>
            <a:endParaRPr/>
          </a:p>
        </p:txBody>
      </p:sp>
      <p:sp>
        <p:nvSpPr>
          <p:cNvPr id="1179" name="Google Shape;1179;p117"/>
          <p:cNvSpPr/>
          <p:nvPr/>
        </p:nvSpPr>
        <p:spPr>
          <a:xfrm>
            <a:off x="753200" y="2630000"/>
            <a:ext cx="31713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Starter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3"/>
              </a:rPr>
              <a:t>https://codepen.io/GAmarketing/pen/OJRgvPo?editors=0011</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1180" name="Google Shape;1180;p117"/>
          <p:cNvSpPr/>
          <p:nvPr/>
        </p:nvSpPr>
        <p:spPr>
          <a:xfrm>
            <a:off x="4238688" y="3308250"/>
            <a:ext cx="666600" cy="393600"/>
          </a:xfrm>
          <a:prstGeom prst="rightArrow">
            <a:avLst>
              <a:gd fmla="val 50000" name="adj1"/>
              <a:gd fmla="val 50000" name="adj2"/>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17"/>
          <p:cNvSpPr/>
          <p:nvPr/>
        </p:nvSpPr>
        <p:spPr>
          <a:xfrm>
            <a:off x="5219500" y="2630000"/>
            <a:ext cx="3171300" cy="15972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Solution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None/>
            </a:pPr>
            <a:r>
              <a:rPr lang="en" sz="1800" u="sng">
                <a:solidFill>
                  <a:schemeClr val="hlink"/>
                </a:solidFill>
                <a:latin typeface="Proxima Nova"/>
                <a:ea typeface="Proxima Nova"/>
                <a:cs typeface="Proxima Nova"/>
                <a:sym typeface="Proxima Nova"/>
                <a:hlinkClick r:id="rId4"/>
              </a:rPr>
              <a:t>https://codepen.io/GAmarketing/pen/QWKrVwM?editors=0010</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18"/>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JavaScript (JS) in Action</a:t>
            </a:r>
            <a:endParaRPr/>
          </a:p>
        </p:txBody>
      </p:sp>
      <p:sp>
        <p:nvSpPr>
          <p:cNvPr id="1187" name="Google Shape;1187;p118"/>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 to Coding Bootcamp</a:t>
            </a:r>
            <a:endParaRPr/>
          </a:p>
        </p:txBody>
      </p:sp>
      <p:sp>
        <p:nvSpPr>
          <p:cNvPr id="1188" name="Google Shape;1188;p118"/>
          <p:cNvSpPr txBox="1"/>
          <p:nvPr/>
        </p:nvSpPr>
        <p:spPr>
          <a:xfrm>
            <a:off x="476075"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Building the Web With HTML</a:t>
            </a:r>
            <a:endParaRPr sz="1100">
              <a:solidFill>
                <a:srgbClr val="FFFFFF"/>
              </a:solidFill>
              <a:latin typeface="Proxima Nova"/>
              <a:ea typeface="Proxima Nova"/>
              <a:cs typeface="Proxima Nova"/>
              <a:sym typeface="Proxima Nova"/>
            </a:endParaRPr>
          </a:p>
        </p:txBody>
      </p:sp>
      <p:sp>
        <p:nvSpPr>
          <p:cNvPr id="1189" name="Google Shape;1189;p118"/>
          <p:cNvSpPr/>
          <p:nvPr/>
        </p:nvSpPr>
        <p:spPr>
          <a:xfrm>
            <a:off x="969423"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18"/>
          <p:cNvSpPr/>
          <p:nvPr/>
        </p:nvSpPr>
        <p:spPr>
          <a:xfrm>
            <a:off x="3291159"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18"/>
          <p:cNvSpPr/>
          <p:nvPr/>
        </p:nvSpPr>
        <p:spPr>
          <a:xfrm>
            <a:off x="5626644" y="3735363"/>
            <a:ext cx="231300" cy="231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18"/>
          <p:cNvSpPr txBox="1"/>
          <p:nvPr/>
        </p:nvSpPr>
        <p:spPr>
          <a:xfrm>
            <a:off x="2797801"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Styling With CSS</a:t>
            </a:r>
            <a:endParaRPr sz="1100">
              <a:solidFill>
                <a:srgbClr val="FFFFFF"/>
              </a:solidFill>
              <a:latin typeface="Proxima Nova"/>
              <a:ea typeface="Proxima Nova"/>
              <a:cs typeface="Proxima Nova"/>
              <a:sym typeface="Proxima Nova"/>
            </a:endParaRPr>
          </a:p>
        </p:txBody>
      </p:sp>
      <p:sp>
        <p:nvSpPr>
          <p:cNvPr id="1193" name="Google Shape;1193;p118"/>
          <p:cNvSpPr txBox="1"/>
          <p:nvPr/>
        </p:nvSpPr>
        <p:spPr>
          <a:xfrm>
            <a:off x="511954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sz="1100">
                <a:solidFill>
                  <a:srgbClr val="FFFFFF"/>
                </a:solidFill>
                <a:latin typeface="Proxima Nova"/>
                <a:ea typeface="Proxima Nova"/>
                <a:cs typeface="Proxima Nova"/>
                <a:sym typeface="Proxima Nova"/>
              </a:rPr>
              <a:t>JavaScript Syntax</a:t>
            </a:r>
            <a:endParaRPr sz="1100">
              <a:solidFill>
                <a:srgbClr val="FFFFFF"/>
              </a:solidFill>
              <a:latin typeface="Proxima Nova"/>
              <a:ea typeface="Proxima Nova"/>
              <a:cs typeface="Proxima Nova"/>
              <a:sym typeface="Proxima Nova"/>
            </a:endParaRPr>
          </a:p>
        </p:txBody>
      </p:sp>
      <p:sp>
        <p:nvSpPr>
          <p:cNvPr id="1194" name="Google Shape;1194;p118"/>
          <p:cNvSpPr txBox="1"/>
          <p:nvPr/>
        </p:nvSpPr>
        <p:spPr>
          <a:xfrm>
            <a:off x="7468790" y="4056438"/>
            <a:ext cx="12180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sz="1100">
                <a:solidFill>
                  <a:srgbClr val="FFFFFF"/>
                </a:solidFill>
                <a:latin typeface="Proxima Nova"/>
                <a:ea typeface="Proxima Nova"/>
                <a:cs typeface="Proxima Nova"/>
                <a:sym typeface="Proxima Nova"/>
              </a:rPr>
              <a:t>JavaScript in Action</a:t>
            </a:r>
            <a:endParaRPr b="1" sz="1100">
              <a:solidFill>
                <a:srgbClr val="FFFFFF"/>
              </a:solidFill>
              <a:latin typeface="Proxima Nova"/>
              <a:ea typeface="Proxima Nova"/>
              <a:cs typeface="Proxima Nova"/>
              <a:sym typeface="Proxima Nova"/>
            </a:endParaRPr>
          </a:p>
        </p:txBody>
      </p:sp>
      <p:cxnSp>
        <p:nvCxnSpPr>
          <p:cNvPr id="1195" name="Google Shape;1195;p118"/>
          <p:cNvCxnSpPr>
            <a:stCxn id="1196" idx="6"/>
            <a:endCxn id="1189" idx="2"/>
          </p:cNvCxnSpPr>
          <p:nvPr/>
        </p:nvCxnSpPr>
        <p:spPr>
          <a:xfrm rot="10800000">
            <a:off x="969450" y="3851013"/>
            <a:ext cx="7224000" cy="0"/>
          </a:xfrm>
          <a:prstGeom prst="straightConnector1">
            <a:avLst/>
          </a:prstGeom>
          <a:noFill/>
          <a:ln cap="flat" cmpd="sng" w="38100">
            <a:solidFill>
              <a:schemeClr val="accent1"/>
            </a:solidFill>
            <a:prstDash val="solid"/>
            <a:round/>
            <a:headEnd len="med" w="med" type="none"/>
            <a:tailEnd len="med" w="med" type="none"/>
          </a:ln>
        </p:spPr>
      </p:cxnSp>
      <p:cxnSp>
        <p:nvCxnSpPr>
          <p:cNvPr id="1197" name="Google Shape;1197;p118"/>
          <p:cNvCxnSpPr>
            <a:stCxn id="1189" idx="6"/>
            <a:endCxn id="1190" idx="2"/>
          </p:cNvCxnSpPr>
          <p:nvPr/>
        </p:nvCxnSpPr>
        <p:spPr>
          <a:xfrm>
            <a:off x="1200723" y="3851013"/>
            <a:ext cx="2090400" cy="0"/>
          </a:xfrm>
          <a:prstGeom prst="straightConnector1">
            <a:avLst/>
          </a:prstGeom>
          <a:noFill/>
          <a:ln cap="flat" cmpd="sng" w="38100">
            <a:solidFill>
              <a:schemeClr val="accent1"/>
            </a:solidFill>
            <a:prstDash val="solid"/>
            <a:round/>
            <a:headEnd len="med" w="med" type="none"/>
            <a:tailEnd len="med" w="med" type="none"/>
          </a:ln>
        </p:spPr>
      </p:cxnSp>
      <p:cxnSp>
        <p:nvCxnSpPr>
          <p:cNvPr id="1198" name="Google Shape;1198;p118"/>
          <p:cNvCxnSpPr>
            <a:stCxn id="1190" idx="6"/>
            <a:endCxn id="1191" idx="2"/>
          </p:cNvCxnSpPr>
          <p:nvPr/>
        </p:nvCxnSpPr>
        <p:spPr>
          <a:xfrm>
            <a:off x="3522459" y="3851013"/>
            <a:ext cx="2104200" cy="0"/>
          </a:xfrm>
          <a:prstGeom prst="straightConnector1">
            <a:avLst/>
          </a:prstGeom>
          <a:noFill/>
          <a:ln cap="flat" cmpd="sng" w="38100">
            <a:solidFill>
              <a:schemeClr val="accent1"/>
            </a:solidFill>
            <a:prstDash val="solid"/>
            <a:round/>
            <a:headEnd len="med" w="med" type="none"/>
            <a:tailEnd len="med" w="med" type="none"/>
          </a:ln>
        </p:spPr>
      </p:cxnSp>
      <p:sp>
        <p:nvSpPr>
          <p:cNvPr id="1196" name="Google Shape;1196;p118"/>
          <p:cNvSpPr/>
          <p:nvPr/>
        </p:nvSpPr>
        <p:spPr>
          <a:xfrm>
            <a:off x="7962150" y="3735363"/>
            <a:ext cx="231300" cy="231300"/>
          </a:xfrm>
          <a:prstGeom prst="ellipse">
            <a:avLst/>
          </a:prstGeom>
          <a:solidFill>
            <a:srgbClr val="FFDD00"/>
          </a:solidFill>
          <a:ln cap="flat" cmpd="sng" w="762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1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Our Goal for This Section</a:t>
            </a:r>
            <a:endParaRPr/>
          </a:p>
        </p:txBody>
      </p:sp>
      <p:pic>
        <p:nvPicPr>
          <p:cNvPr id="1204" name="Google Shape;1204;p119"/>
          <p:cNvPicPr preferRelativeResize="0"/>
          <p:nvPr/>
        </p:nvPicPr>
        <p:blipFill>
          <a:blip r:embed="rId3">
            <a:alphaModFix/>
          </a:blip>
          <a:stretch>
            <a:fillRect/>
          </a:stretch>
        </p:blipFill>
        <p:spPr>
          <a:xfrm>
            <a:off x="5176800" y="1038150"/>
            <a:ext cx="2745199" cy="2745199"/>
          </a:xfrm>
          <a:prstGeom prst="rect">
            <a:avLst/>
          </a:prstGeom>
          <a:noFill/>
          <a:ln>
            <a:noFill/>
          </a:ln>
        </p:spPr>
      </p:pic>
      <p:sp>
        <p:nvSpPr>
          <p:cNvPr id="1205" name="Google Shape;1205;p119"/>
          <p:cNvSpPr txBox="1"/>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2020 General Assembly</a:t>
            </a:r>
            <a:endParaRPr sz="900">
              <a:solidFill>
                <a:srgbClr val="000000"/>
              </a:solidFill>
              <a:latin typeface="Proxima Nova"/>
              <a:ea typeface="Proxima Nova"/>
              <a:cs typeface="Proxima Nova"/>
              <a:sym typeface="Proxima Nova"/>
            </a:endParaRPr>
          </a:p>
        </p:txBody>
      </p:sp>
      <p:sp>
        <p:nvSpPr>
          <p:cNvPr id="1206" name="Google Shape;1206;p11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207" name="Google Shape;1207;p119"/>
          <p:cNvSpPr txBox="1"/>
          <p:nvPr>
            <p:ph idx="1" type="body"/>
          </p:nvPr>
        </p:nvSpPr>
        <p:spPr>
          <a:xfrm>
            <a:off x="457200" y="1143000"/>
            <a:ext cx="5125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Char char="●"/>
            </a:pPr>
            <a:r>
              <a:rPr lang="en">
                <a:solidFill>
                  <a:schemeClr val="dk1"/>
                </a:solidFill>
              </a:rPr>
              <a:t>Use JavaScript to respond to user interactions on a webpage.</a:t>
            </a:r>
            <a:endParaRPr>
              <a:solidFill>
                <a:schemeClr val="dk1"/>
              </a:solidFill>
            </a:endParaRPr>
          </a:p>
          <a:p>
            <a:pPr indent="0" lvl="0" marL="0" rtl="0" algn="l">
              <a:spcBef>
                <a:spcPts val="1600"/>
              </a:spcBef>
              <a:spcAft>
                <a:spcPts val="1600"/>
              </a:spcAft>
              <a:buNone/>
            </a:pPr>
            <a:r>
              <a:t/>
            </a:r>
            <a:endParaRPr>
              <a:solidFill>
                <a:schemeClr val="dk1"/>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20"/>
          <p:cNvSpPr txBox="1"/>
          <p:nvPr>
            <p:ph idx="4294967295" type="body"/>
          </p:nvPr>
        </p:nvSpPr>
        <p:spPr>
          <a:xfrm>
            <a:off x="457200" y="1083850"/>
            <a:ext cx="4639800" cy="31092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JS r</a:t>
            </a:r>
            <a:r>
              <a:rPr lang="en">
                <a:solidFill>
                  <a:schemeClr val="dk1"/>
                </a:solidFill>
              </a:rPr>
              <a:t>esponds to user actions, called </a:t>
            </a:r>
            <a:r>
              <a:rPr b="1" lang="en">
                <a:solidFill>
                  <a:schemeClr val="dk1"/>
                </a:solidFill>
                <a:highlight>
                  <a:schemeClr val="accent2"/>
                </a:highlight>
              </a:rPr>
              <a:t>events</a:t>
            </a:r>
            <a:r>
              <a:rPr lang="en">
                <a:solidFill>
                  <a:schemeClr val="dk1"/>
                </a:solidFill>
              </a:rPr>
              <a:t>, to change the HTML content or</a:t>
            </a:r>
            <a:br>
              <a:rPr lang="en">
                <a:solidFill>
                  <a:schemeClr val="dk1"/>
                </a:solidFill>
              </a:rPr>
            </a:br>
            <a:r>
              <a:rPr lang="en">
                <a:solidFill>
                  <a:schemeClr val="dk1"/>
                </a:solidFill>
              </a:rPr>
              <a:t>CSS styles of a webpage.</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JS loads data from and sends data to servers, databases, and other websites.</a:t>
            </a:r>
            <a:endParaRPr>
              <a:solidFill>
                <a:schemeClr val="dk1"/>
              </a:solidFill>
            </a:endParaRPr>
          </a:p>
          <a:p>
            <a:pPr indent="-342900" lvl="0" marL="457200" rtl="0" algn="l">
              <a:lnSpc>
                <a:spcPct val="115000"/>
              </a:lnSpc>
              <a:spcBef>
                <a:spcPts val="1000"/>
              </a:spcBef>
              <a:spcAft>
                <a:spcPts val="1000"/>
              </a:spcAft>
              <a:buClr>
                <a:schemeClr val="dk1"/>
              </a:buClr>
              <a:buSzPts val="1800"/>
              <a:buChar char="●"/>
            </a:pPr>
            <a:r>
              <a:rPr lang="en">
                <a:solidFill>
                  <a:schemeClr val="dk1"/>
                </a:solidFill>
              </a:rPr>
              <a:t>JS programs complex instruction sets like algorithms, machine learning, and more.</a:t>
            </a:r>
            <a:endParaRPr>
              <a:solidFill>
                <a:schemeClr val="dk1"/>
              </a:solidFill>
            </a:endParaRPr>
          </a:p>
        </p:txBody>
      </p:sp>
      <p:sp>
        <p:nvSpPr>
          <p:cNvPr id="1213" name="Google Shape;1213;p12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JavaScript (JS) really do?</a:t>
            </a:r>
            <a:endParaRPr/>
          </a:p>
        </p:txBody>
      </p:sp>
      <p:sp>
        <p:nvSpPr>
          <p:cNvPr id="1214" name="Google Shape;1214;p1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215" name="Google Shape;1215;p120"/>
          <p:cNvPicPr preferRelativeResize="0"/>
          <p:nvPr/>
        </p:nvPicPr>
        <p:blipFill>
          <a:blip r:embed="rId3">
            <a:alphaModFix/>
          </a:blip>
          <a:stretch>
            <a:fillRect/>
          </a:stretch>
        </p:blipFill>
        <p:spPr>
          <a:xfrm>
            <a:off x="5585925" y="1127025"/>
            <a:ext cx="2902402" cy="2889451"/>
          </a:xfrm>
          <a:prstGeom prst="rect">
            <a:avLst/>
          </a:prstGeom>
          <a:noFill/>
          <a:ln>
            <a:noFill/>
          </a:ln>
        </p:spPr>
      </p:pic>
      <p:sp>
        <p:nvSpPr>
          <p:cNvPr id="1216" name="Google Shape;1216;p12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121"/>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 on Your Webpage</a:t>
            </a:r>
            <a:endParaRPr/>
          </a:p>
        </p:txBody>
      </p:sp>
      <p:sp>
        <p:nvSpPr>
          <p:cNvPr id="1222" name="Google Shape;1222;p121"/>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Intro to Coding Bootcamp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Meet Your Instructors &lt;Bio Slide Optional&gt;</a:t>
            </a:r>
            <a:endParaRPr/>
          </a:p>
        </p:txBody>
      </p:sp>
      <p:sp>
        <p:nvSpPr>
          <p:cNvPr id="344" name="Google Shape;344;p41"/>
          <p:cNvSpPr txBox="1"/>
          <p:nvPr/>
        </p:nvSpPr>
        <p:spPr>
          <a:xfrm>
            <a:off x="3459475" y="2161350"/>
            <a:ext cx="5466300" cy="22665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{Bio </a:t>
            </a:r>
            <a:r>
              <a:rPr lang="en" sz="1800">
                <a:latin typeface="Proxima Nova"/>
                <a:ea typeface="Proxima Nova"/>
                <a:cs typeface="Proxima Nova"/>
                <a:sym typeface="Proxima Nova"/>
              </a:rPr>
              <a:t>I</a:t>
            </a:r>
            <a:r>
              <a:rPr lang="en" sz="1800">
                <a:solidFill>
                  <a:srgbClr val="000000"/>
                </a:solidFill>
                <a:latin typeface="Proxima Nova"/>
                <a:ea typeface="Proxima Nova"/>
                <a:cs typeface="Proxima Nova"/>
                <a:sym typeface="Proxima Nova"/>
              </a:rPr>
              <a:t>nfo}</a:t>
            </a:r>
            <a:endParaRPr sz="1800">
              <a:solidFill>
                <a:srgbClr val="000000"/>
              </a:solidFill>
              <a:latin typeface="Proxima Nova"/>
              <a:ea typeface="Proxima Nova"/>
              <a:cs typeface="Proxima Nova"/>
              <a:sym typeface="Proxima Nova"/>
            </a:endParaRPr>
          </a:p>
          <a:p>
            <a:pPr indent="-342900" lvl="0" marL="457200" rtl="0" algn="l">
              <a:lnSpc>
                <a:spcPct val="115000"/>
              </a:lnSpc>
              <a:spcBef>
                <a:spcPts val="0"/>
              </a:spcBef>
              <a:spcAft>
                <a:spcPts val="0"/>
              </a:spcAft>
              <a:buClr>
                <a:srgbClr val="000000"/>
              </a:buClr>
              <a:buSzPts val="1800"/>
              <a:buFont typeface="Proxima Nova"/>
              <a:buChar char="●"/>
            </a:pPr>
            <a:r>
              <a:rPr lang="en" sz="1800">
                <a:solidFill>
                  <a:srgbClr val="000000"/>
                </a:solidFill>
                <a:latin typeface="Proxima Nova"/>
                <a:ea typeface="Proxima Nova"/>
                <a:cs typeface="Proxima Nova"/>
                <a:sym typeface="Proxima Nova"/>
              </a:rPr>
              <a:t>{Insert </a:t>
            </a:r>
            <a:r>
              <a:rPr lang="en" sz="1800">
                <a:latin typeface="Proxima Nova"/>
                <a:ea typeface="Proxima Nova"/>
                <a:cs typeface="Proxima Nova"/>
                <a:sym typeface="Proxima Nova"/>
              </a:rPr>
              <a:t>P</a:t>
            </a:r>
            <a:r>
              <a:rPr lang="en" sz="1800">
                <a:solidFill>
                  <a:srgbClr val="000000"/>
                </a:solidFill>
                <a:latin typeface="Proxima Nova"/>
                <a:ea typeface="Proxima Nova"/>
                <a:cs typeface="Proxima Nova"/>
                <a:sym typeface="Proxima Nova"/>
              </a:rPr>
              <a:t>icture}</a:t>
            </a:r>
            <a:endParaRPr sz="1600">
              <a:solidFill>
                <a:srgbClr val="000000"/>
              </a:solidFill>
              <a:latin typeface="Proxima Nova"/>
              <a:ea typeface="Proxima Nova"/>
              <a:cs typeface="Proxima Nova"/>
              <a:sym typeface="Proxima Nova"/>
            </a:endParaRPr>
          </a:p>
        </p:txBody>
      </p:sp>
      <p:cxnSp>
        <p:nvCxnSpPr>
          <p:cNvPr id="345" name="Google Shape;345;p41"/>
          <p:cNvCxnSpPr/>
          <p:nvPr/>
        </p:nvCxnSpPr>
        <p:spPr>
          <a:xfrm>
            <a:off x="3459475" y="2064270"/>
            <a:ext cx="4632900" cy="0"/>
          </a:xfrm>
          <a:prstGeom prst="straightConnector1">
            <a:avLst/>
          </a:prstGeom>
          <a:noFill/>
          <a:ln cap="flat" cmpd="sng" w="9525">
            <a:solidFill>
              <a:srgbClr val="595959"/>
            </a:solidFill>
            <a:prstDash val="solid"/>
            <a:round/>
            <a:headEnd len="med" w="med" type="none"/>
            <a:tailEnd len="med" w="med" type="none"/>
          </a:ln>
        </p:spPr>
      </p:cxnSp>
      <p:sp>
        <p:nvSpPr>
          <p:cNvPr id="346" name="Google Shape;346;p41"/>
          <p:cNvSpPr txBox="1"/>
          <p:nvPr/>
        </p:nvSpPr>
        <p:spPr>
          <a:xfrm>
            <a:off x="3416292" y="1595231"/>
            <a:ext cx="4918800" cy="408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a:latin typeface="Proxima Nova"/>
                <a:ea typeface="Proxima Nova"/>
                <a:cs typeface="Proxima Nova"/>
                <a:sym typeface="Proxima Nova"/>
              </a:rPr>
              <a:t>Title, Current Positions</a:t>
            </a:r>
            <a:endParaRPr b="1">
              <a:latin typeface="Proxima Nova"/>
              <a:ea typeface="Proxima Nova"/>
              <a:cs typeface="Proxima Nova"/>
              <a:sym typeface="Proxima Nova"/>
            </a:endParaRPr>
          </a:p>
        </p:txBody>
      </p:sp>
      <p:pic>
        <p:nvPicPr>
          <p:cNvPr id="347" name="Google Shape;347;p41"/>
          <p:cNvPicPr preferRelativeResize="0"/>
          <p:nvPr/>
        </p:nvPicPr>
        <p:blipFill rotWithShape="1">
          <a:blip r:embed="rId3">
            <a:alphaModFix/>
          </a:blip>
          <a:srcRect b="0" l="228" r="228" t="0"/>
          <a:stretch/>
        </p:blipFill>
        <p:spPr>
          <a:xfrm>
            <a:off x="814101" y="1307781"/>
            <a:ext cx="2185500" cy="2195100"/>
          </a:xfrm>
          <a:prstGeom prst="ellipse">
            <a:avLst/>
          </a:prstGeom>
          <a:noFill/>
          <a:ln>
            <a:noFill/>
          </a:ln>
        </p:spPr>
      </p:pic>
      <p:sp>
        <p:nvSpPr>
          <p:cNvPr id="348" name="Google Shape;348;p41"/>
          <p:cNvSpPr txBox="1"/>
          <p:nvPr/>
        </p:nvSpPr>
        <p:spPr>
          <a:xfrm>
            <a:off x="3384842" y="1125915"/>
            <a:ext cx="3952200" cy="40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2600">
                <a:solidFill>
                  <a:srgbClr val="E51B24"/>
                </a:solidFill>
                <a:latin typeface="Proxima Nova"/>
                <a:ea typeface="Proxima Nova"/>
                <a:cs typeface="Proxima Nova"/>
                <a:sym typeface="Proxima Nova"/>
              </a:rPr>
              <a:t>{Your Name}</a:t>
            </a:r>
            <a:endParaRPr b="1" sz="2600">
              <a:solidFill>
                <a:srgbClr val="E51B24"/>
              </a:solidFill>
              <a:latin typeface="Proxima Nova"/>
              <a:ea typeface="Proxima Nova"/>
              <a:cs typeface="Proxima Nova"/>
              <a:sym typeface="Proxima Nova"/>
            </a:endParaRPr>
          </a:p>
          <a:p>
            <a:pPr indent="0" lvl="0" marL="0" rtl="0" algn="l">
              <a:spcBef>
                <a:spcPts val="0"/>
              </a:spcBef>
              <a:spcAft>
                <a:spcPts val="0"/>
              </a:spcAft>
              <a:buNone/>
            </a:pPr>
            <a:r>
              <a:t/>
            </a:r>
            <a:endParaRPr b="1" sz="2600">
              <a:solidFill>
                <a:srgbClr val="FF0000"/>
              </a:solidFill>
              <a:latin typeface="Proxima Nova"/>
              <a:ea typeface="Proxima Nova"/>
              <a:cs typeface="Proxima Nova"/>
              <a:sym typeface="Proxima Nova"/>
            </a:endParaRPr>
          </a:p>
        </p:txBody>
      </p:sp>
      <p:grpSp>
        <p:nvGrpSpPr>
          <p:cNvPr id="349" name="Google Shape;349;p41"/>
          <p:cNvGrpSpPr/>
          <p:nvPr/>
        </p:nvGrpSpPr>
        <p:grpSpPr>
          <a:xfrm>
            <a:off x="7587600" y="280375"/>
            <a:ext cx="927000" cy="927000"/>
            <a:chOff x="916150" y="2075225"/>
            <a:chExt cx="927000" cy="927000"/>
          </a:xfrm>
        </p:grpSpPr>
        <p:sp>
          <p:nvSpPr>
            <p:cNvPr id="350" name="Google Shape;350;p41"/>
            <p:cNvSpPr/>
            <p:nvPr/>
          </p:nvSpPr>
          <p:spPr>
            <a:xfrm>
              <a:off x="916150" y="2075225"/>
              <a:ext cx="927000" cy="927000"/>
            </a:xfrm>
            <a:prstGeom prst="teardrop">
              <a:avLst>
                <a:gd fmla="val 100000" name="adj"/>
              </a:avLst>
            </a:prstGeom>
            <a:solidFill>
              <a:srgbClr val="FFDB0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000">
                <a:latin typeface="Proxima Nova"/>
                <a:ea typeface="Proxima Nova"/>
                <a:cs typeface="Proxima Nova"/>
                <a:sym typeface="Proxima Nova"/>
              </a:endParaRPr>
            </a:p>
          </p:txBody>
        </p:sp>
        <p:sp>
          <p:nvSpPr>
            <p:cNvPr id="351" name="Google Shape;351;p41"/>
            <p:cNvSpPr txBox="1"/>
            <p:nvPr/>
          </p:nvSpPr>
          <p:spPr>
            <a:xfrm>
              <a:off x="916150" y="2324925"/>
              <a:ext cx="9270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Proxima Nova"/>
                  <a:ea typeface="Proxima Nova"/>
                  <a:cs typeface="Proxima Nova"/>
                  <a:sym typeface="Proxima Nova"/>
                </a:rPr>
                <a:t>Customize It!</a:t>
              </a:r>
              <a:endParaRPr b="1" sz="10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1000">
                <a:solidFill>
                  <a:schemeClr val="dk1"/>
                </a:solidFill>
                <a:latin typeface="Proxima Nova"/>
                <a:ea typeface="Proxima Nova"/>
                <a:cs typeface="Proxima Nova"/>
                <a:sym typeface="Proxima Nova"/>
              </a:endParaRPr>
            </a:p>
          </p:txBody>
        </p:sp>
      </p:grpSp>
      <p:sp>
        <p:nvSpPr>
          <p:cNvPr id="352" name="Google Shape;352;p41"/>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353" name="Google Shape;353;p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6" name="Shape 1226"/>
        <p:cNvGrpSpPr/>
        <p:nvPr/>
      </p:nvGrpSpPr>
      <p:grpSpPr>
        <a:xfrm>
          <a:off x="0" y="0"/>
          <a:ext cx="0" cy="0"/>
          <a:chOff x="0" y="0"/>
          <a:chExt cx="0" cy="0"/>
        </a:xfrm>
      </p:grpSpPr>
      <p:sp>
        <p:nvSpPr>
          <p:cNvPr id="1227" name="Google Shape;1227;p122"/>
          <p:cNvSpPr/>
          <p:nvPr/>
        </p:nvSpPr>
        <p:spPr>
          <a:xfrm>
            <a:off x="2166750" y="913825"/>
            <a:ext cx="4810500" cy="3428400"/>
          </a:xfrm>
          <a:prstGeom prst="rect">
            <a:avLst/>
          </a:prstGeom>
          <a:solidFill>
            <a:schemeClr val="lt2"/>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Proxima Nova"/>
                <a:ea typeface="Proxima Nova"/>
                <a:cs typeface="Proxima Nova"/>
                <a:sym typeface="Proxima Nova"/>
              </a:rPr>
              <a:t>Window</a:t>
            </a:r>
            <a:endParaRPr sz="1800">
              <a:solidFill>
                <a:srgbClr val="FFFFFF"/>
              </a:solidFill>
              <a:latin typeface="Proxima Nova"/>
              <a:ea typeface="Proxima Nova"/>
              <a:cs typeface="Proxima Nova"/>
              <a:sym typeface="Proxima Nova"/>
            </a:endParaRPr>
          </a:p>
        </p:txBody>
      </p:sp>
      <p:sp>
        <p:nvSpPr>
          <p:cNvPr id="1228" name="Google Shape;1228;p12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Webpage Is One Giant JS Object</a:t>
            </a:r>
            <a:endParaRPr/>
          </a:p>
        </p:txBody>
      </p:sp>
      <p:sp>
        <p:nvSpPr>
          <p:cNvPr id="1229" name="Google Shape;1229;p1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30" name="Google Shape;1230;p122"/>
          <p:cNvSpPr/>
          <p:nvPr/>
        </p:nvSpPr>
        <p:spPr>
          <a:xfrm>
            <a:off x="2276650" y="1034425"/>
            <a:ext cx="3339900" cy="2882700"/>
          </a:xfrm>
          <a:prstGeom prst="rect">
            <a:avLst/>
          </a:prstGeom>
          <a:solidFill>
            <a:srgbClr val="FFFFFF"/>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Document</a:t>
            </a:r>
            <a:endParaRPr sz="1800">
              <a:latin typeface="Proxima Nova"/>
              <a:ea typeface="Proxima Nova"/>
              <a:cs typeface="Proxima Nova"/>
              <a:sym typeface="Proxima Nova"/>
            </a:endParaRPr>
          </a:p>
        </p:txBody>
      </p:sp>
      <p:sp>
        <p:nvSpPr>
          <p:cNvPr id="1231" name="Google Shape;1231;p122"/>
          <p:cNvSpPr/>
          <p:nvPr/>
        </p:nvSpPr>
        <p:spPr>
          <a:xfrm>
            <a:off x="5616651" y="1034425"/>
            <a:ext cx="1280100" cy="2882700"/>
          </a:xfrm>
          <a:prstGeom prst="rect">
            <a:avLst/>
          </a:prstGeom>
          <a:solidFill>
            <a:schemeClr val="accent1"/>
          </a:solidFill>
          <a:ln cap="flat" cmpd="sng" w="9525">
            <a:solidFill>
              <a:srgbClr val="000000"/>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Console</a:t>
            </a:r>
            <a:endParaRPr sz="1800">
              <a:latin typeface="Proxima Nova"/>
              <a:ea typeface="Proxima Nova"/>
              <a:cs typeface="Proxima Nova"/>
              <a:sym typeface="Proxima Nova"/>
            </a:endParaRPr>
          </a:p>
        </p:txBody>
      </p:sp>
      <p:sp>
        <p:nvSpPr>
          <p:cNvPr id="1232" name="Google Shape;1232;p12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123"/>
          <p:cNvSpPr txBox="1"/>
          <p:nvPr>
            <p:ph idx="4294967295" type="title"/>
          </p:nvPr>
        </p:nvSpPr>
        <p:spPr>
          <a:xfrm>
            <a:off x="1403050" y="1837150"/>
            <a:ext cx="6149100" cy="12822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Arial"/>
              <a:buNone/>
            </a:pPr>
            <a:r>
              <a:rPr lang="en" sz="2800">
                <a:solidFill>
                  <a:schemeClr val="dk2"/>
                </a:solidFill>
              </a:rPr>
              <a:t>Everything</a:t>
            </a:r>
            <a:r>
              <a:rPr b="0" lang="en" sz="2800">
                <a:solidFill>
                  <a:srgbClr val="000000"/>
                </a:solidFill>
              </a:rPr>
              <a:t> </a:t>
            </a:r>
            <a:r>
              <a:rPr lang="en" sz="2800">
                <a:solidFill>
                  <a:srgbClr val="000000"/>
                </a:solidFill>
              </a:rPr>
              <a:t>you see in the browser is a</a:t>
            </a:r>
            <a:endParaRPr sz="2800">
              <a:solidFill>
                <a:srgbClr val="000000"/>
              </a:solidFill>
            </a:endParaRPr>
          </a:p>
          <a:p>
            <a:pPr indent="0" lvl="0" marL="0" rtl="0" algn="ctr">
              <a:spcBef>
                <a:spcPts val="0"/>
              </a:spcBef>
              <a:spcAft>
                <a:spcPts val="0"/>
              </a:spcAft>
              <a:buClr>
                <a:schemeClr val="dk1"/>
              </a:buClr>
              <a:buSzPts val="1100"/>
              <a:buFont typeface="Arial"/>
              <a:buNone/>
            </a:pPr>
            <a:r>
              <a:rPr lang="en" sz="2800">
                <a:solidFill>
                  <a:schemeClr val="dk2"/>
                </a:solidFill>
              </a:rPr>
              <a:t>JS object</a:t>
            </a:r>
            <a:r>
              <a:rPr lang="en" sz="2800"/>
              <a:t>.</a:t>
            </a:r>
            <a:endParaRPr b="0" sz="2800"/>
          </a:p>
        </p:txBody>
      </p:sp>
      <p:sp>
        <p:nvSpPr>
          <p:cNvPr id="1238" name="Google Shape;1238;p123"/>
          <p:cNvSpPr txBox="1"/>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1239" name="Google Shape;1239;p1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40" name="Google Shape;1240;p12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2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Three Big Objects</a:t>
            </a:r>
            <a:endParaRPr/>
          </a:p>
        </p:txBody>
      </p:sp>
      <p:sp>
        <p:nvSpPr>
          <p:cNvPr id="1246" name="Google Shape;1246;p1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47" name="Google Shape;1247;p124"/>
          <p:cNvSpPr txBox="1"/>
          <p:nvPr/>
        </p:nvSpPr>
        <p:spPr>
          <a:xfrm>
            <a:off x="3775825" y="3398325"/>
            <a:ext cx="3335700" cy="7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1248" name="Google Shape;1248;p124"/>
          <p:cNvSpPr txBox="1"/>
          <p:nvPr/>
        </p:nvSpPr>
        <p:spPr>
          <a:xfrm>
            <a:off x="676950" y="2060425"/>
            <a:ext cx="2426700" cy="18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The whole web browser; mostly used for browser-level settings.</a:t>
            </a:r>
            <a:endParaRPr sz="1600">
              <a:latin typeface="Proxima Nova"/>
              <a:ea typeface="Proxima Nova"/>
              <a:cs typeface="Proxima Nova"/>
              <a:sym typeface="Proxima Nova"/>
            </a:endParaRPr>
          </a:p>
        </p:txBody>
      </p:sp>
      <p:sp>
        <p:nvSpPr>
          <p:cNvPr id="1249" name="Google Shape;1249;p124"/>
          <p:cNvSpPr txBox="1"/>
          <p:nvPr/>
        </p:nvSpPr>
        <p:spPr>
          <a:xfrm>
            <a:off x="6256650" y="2060425"/>
            <a:ext cx="2210400" cy="18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A scratch pad for development-related messages; highly useful in debugging.</a:t>
            </a:r>
            <a:endParaRPr sz="1600">
              <a:latin typeface="Proxima Nova"/>
              <a:ea typeface="Proxima Nova"/>
              <a:cs typeface="Proxima Nova"/>
              <a:sym typeface="Proxima Nova"/>
            </a:endParaRPr>
          </a:p>
        </p:txBody>
      </p:sp>
      <p:sp>
        <p:nvSpPr>
          <p:cNvPr id="1250" name="Google Shape;1250;p124"/>
          <p:cNvSpPr txBox="1"/>
          <p:nvPr/>
        </p:nvSpPr>
        <p:spPr>
          <a:xfrm>
            <a:off x="3466800" y="2060425"/>
            <a:ext cx="2210400" cy="185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Proxima Nova"/>
                <a:ea typeface="Proxima Nova"/>
                <a:cs typeface="Proxima Nova"/>
                <a:sym typeface="Proxima Nova"/>
              </a:rPr>
              <a:t>The current webpage. This object has the functionality we want to use when accessing elements on the page.</a:t>
            </a:r>
            <a:endParaRPr sz="1600">
              <a:latin typeface="Proxima Nova"/>
              <a:ea typeface="Proxima Nova"/>
              <a:cs typeface="Proxima Nova"/>
              <a:sym typeface="Proxima Nova"/>
            </a:endParaRPr>
          </a:p>
        </p:txBody>
      </p:sp>
      <p:sp>
        <p:nvSpPr>
          <p:cNvPr id="1251" name="Google Shape;1251;p124"/>
          <p:cNvSpPr/>
          <p:nvPr/>
        </p:nvSpPr>
        <p:spPr>
          <a:xfrm>
            <a:off x="676950" y="1299725"/>
            <a:ext cx="2210400" cy="5727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Window</a:t>
            </a:r>
            <a:endParaRPr b="1" sz="1800">
              <a:solidFill>
                <a:srgbClr val="FFFFFF"/>
              </a:solidFill>
              <a:latin typeface="Proxima Nova"/>
              <a:ea typeface="Proxima Nova"/>
              <a:cs typeface="Proxima Nova"/>
              <a:sym typeface="Proxima Nova"/>
            </a:endParaRPr>
          </a:p>
        </p:txBody>
      </p:sp>
      <p:sp>
        <p:nvSpPr>
          <p:cNvPr id="1252" name="Google Shape;1252;p124"/>
          <p:cNvSpPr/>
          <p:nvPr/>
        </p:nvSpPr>
        <p:spPr>
          <a:xfrm>
            <a:off x="3466806" y="1299725"/>
            <a:ext cx="2210400" cy="5727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Document</a:t>
            </a:r>
            <a:endParaRPr b="1" sz="1800">
              <a:solidFill>
                <a:srgbClr val="FFFFFF"/>
              </a:solidFill>
              <a:latin typeface="Proxima Nova"/>
              <a:ea typeface="Proxima Nova"/>
              <a:cs typeface="Proxima Nova"/>
              <a:sym typeface="Proxima Nova"/>
            </a:endParaRPr>
          </a:p>
        </p:txBody>
      </p:sp>
      <p:sp>
        <p:nvSpPr>
          <p:cNvPr id="1253" name="Google Shape;1253;p124"/>
          <p:cNvSpPr/>
          <p:nvPr/>
        </p:nvSpPr>
        <p:spPr>
          <a:xfrm>
            <a:off x="6256653" y="1299725"/>
            <a:ext cx="2210400" cy="572700"/>
          </a:xfrm>
          <a:prstGeom prst="roundRect">
            <a:avLst>
              <a:gd fmla="val 16667" name="adj"/>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Console</a:t>
            </a:r>
            <a:endParaRPr b="1" sz="1800">
              <a:solidFill>
                <a:srgbClr val="FFFFFF"/>
              </a:solidFill>
              <a:latin typeface="Proxima Nova"/>
              <a:ea typeface="Proxima Nova"/>
              <a:cs typeface="Proxima Nova"/>
              <a:sym typeface="Proxima Nova"/>
            </a:endParaRPr>
          </a:p>
        </p:txBody>
      </p:sp>
      <p:sp>
        <p:nvSpPr>
          <p:cNvPr id="1254" name="Google Shape;1254;p124"/>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25"/>
          <p:cNvSpPr txBox="1"/>
          <p:nvPr>
            <p:ph idx="4294967295" type="body"/>
          </p:nvPr>
        </p:nvSpPr>
        <p:spPr>
          <a:xfrm>
            <a:off x="457200" y="1111375"/>
            <a:ext cx="4639800" cy="3081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Browsers read your HTML and create an object in the computer’s memory for each part. That HTML </a:t>
            </a:r>
            <a:r>
              <a:rPr lang="en">
                <a:solidFill>
                  <a:schemeClr val="dk1"/>
                </a:solidFill>
              </a:rPr>
              <a:t>layout</a:t>
            </a:r>
            <a:r>
              <a:rPr lang="en">
                <a:solidFill>
                  <a:schemeClr val="dk1"/>
                </a:solidFill>
              </a:rPr>
              <a:t> is called a “data model” because it describes the structure of your webpage.</a:t>
            </a:r>
            <a:endParaRPr>
              <a:solidFill>
                <a:schemeClr val="dk1"/>
              </a:solidFill>
            </a:endParaRPr>
          </a:p>
          <a:p>
            <a:pPr indent="0" lvl="0" marL="0" rtl="0" algn="l">
              <a:lnSpc>
                <a:spcPct val="115000"/>
              </a:lnSpc>
              <a:spcBef>
                <a:spcPts val="1000"/>
              </a:spcBef>
              <a:spcAft>
                <a:spcPts val="1000"/>
              </a:spcAft>
              <a:buNone/>
            </a:pPr>
            <a:r>
              <a:rPr lang="en">
                <a:solidFill>
                  <a:schemeClr val="dk1"/>
                </a:solidFill>
              </a:rPr>
              <a:t>The </a:t>
            </a:r>
            <a:r>
              <a:rPr b="1" lang="en">
                <a:solidFill>
                  <a:schemeClr val="dk1"/>
                </a:solidFill>
                <a:highlight>
                  <a:schemeClr val="accent2"/>
                </a:highlight>
              </a:rPr>
              <a:t>Document Object Model</a:t>
            </a:r>
            <a:r>
              <a:rPr lang="en">
                <a:solidFill>
                  <a:schemeClr val="dk1"/>
                </a:solidFill>
              </a:rPr>
              <a:t> (DOM) is the browser’s JavaScript representation of your HTML elements.</a:t>
            </a:r>
            <a:endParaRPr>
              <a:solidFill>
                <a:schemeClr val="dk1"/>
              </a:solidFill>
            </a:endParaRPr>
          </a:p>
        </p:txBody>
      </p:sp>
      <p:sp>
        <p:nvSpPr>
          <p:cNvPr id="1260" name="Google Shape;1260;p12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DOM</a:t>
            </a:r>
            <a:endParaRPr/>
          </a:p>
        </p:txBody>
      </p:sp>
      <p:sp>
        <p:nvSpPr>
          <p:cNvPr id="1261" name="Google Shape;1261;p12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262" name="Google Shape;1262;p125"/>
          <p:cNvPicPr preferRelativeResize="0"/>
          <p:nvPr/>
        </p:nvPicPr>
        <p:blipFill>
          <a:blip r:embed="rId3">
            <a:alphaModFix/>
          </a:blip>
          <a:stretch>
            <a:fillRect/>
          </a:stretch>
        </p:blipFill>
        <p:spPr>
          <a:xfrm>
            <a:off x="5358575" y="491425"/>
            <a:ext cx="3351949" cy="3351949"/>
          </a:xfrm>
          <a:prstGeom prst="rect">
            <a:avLst/>
          </a:prstGeom>
          <a:noFill/>
          <a:ln>
            <a:noFill/>
          </a:ln>
        </p:spPr>
      </p:pic>
      <p:sp>
        <p:nvSpPr>
          <p:cNvPr id="1263" name="Google Shape;1263;p125"/>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126"/>
          <p:cNvSpPr txBox="1"/>
          <p:nvPr>
            <p:ph idx="4294967295" type="body"/>
          </p:nvPr>
        </p:nvSpPr>
        <p:spPr>
          <a:xfrm>
            <a:off x="462450" y="785650"/>
            <a:ext cx="8219100" cy="1030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chemeClr val="dk1"/>
                </a:solidFill>
              </a:rPr>
              <a:t>Objects have information that describe them (height, width, classes, etc.). </a:t>
            </a:r>
            <a:r>
              <a:rPr lang="en">
                <a:solidFill>
                  <a:schemeClr val="dk1"/>
                </a:solidFill>
              </a:rPr>
              <a:t>These</a:t>
            </a:r>
            <a:r>
              <a:rPr lang="en">
                <a:solidFill>
                  <a:schemeClr val="dk1"/>
                </a:solidFill>
              </a:rPr>
              <a:t> pieces of information are called </a:t>
            </a:r>
            <a:r>
              <a:rPr b="1" lang="en">
                <a:solidFill>
                  <a:schemeClr val="dk1"/>
                </a:solidFill>
                <a:highlight>
                  <a:schemeClr val="accent2"/>
                </a:highlight>
              </a:rPr>
              <a:t>properties</a:t>
            </a:r>
            <a:r>
              <a:rPr lang="en">
                <a:solidFill>
                  <a:schemeClr val="dk1"/>
                </a:solidFill>
              </a:rPr>
              <a:t>. </a:t>
            </a:r>
            <a:endParaRPr>
              <a:solidFill>
                <a:schemeClr val="dk1"/>
              </a:solidFill>
            </a:endParaRPr>
          </a:p>
          <a:p>
            <a:pPr indent="0" lvl="0" marL="0" rtl="0" algn="l">
              <a:lnSpc>
                <a:spcPct val="100000"/>
              </a:lnSpc>
              <a:spcBef>
                <a:spcPts val="1000"/>
              </a:spcBef>
              <a:spcAft>
                <a:spcPts val="0"/>
              </a:spcAft>
              <a:buNone/>
            </a:pPr>
            <a:r>
              <a:t/>
            </a:r>
            <a:endParaRPr sz="1400">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sp>
        <p:nvSpPr>
          <p:cNvPr id="1269" name="Google Shape;1269;p12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Object </a:t>
            </a:r>
            <a:r>
              <a:rPr lang="en"/>
              <a:t>Properties</a:t>
            </a:r>
            <a:endParaRPr/>
          </a:p>
        </p:txBody>
      </p:sp>
      <p:sp>
        <p:nvSpPr>
          <p:cNvPr id="1270" name="Google Shape;1270;p12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271" name="Google Shape;1271;p126"/>
          <p:cNvGraphicFramePr/>
          <p:nvPr/>
        </p:nvGraphicFramePr>
        <p:xfrm>
          <a:off x="605025" y="1600900"/>
          <a:ext cx="3000000" cy="3000000"/>
        </p:xfrm>
        <a:graphic>
          <a:graphicData uri="http://schemas.openxmlformats.org/drawingml/2006/table">
            <a:tbl>
              <a:tblPr>
                <a:noFill/>
                <a:tableStyleId>{2AD0AD1E-4AA1-4FD8-BB01-E50C91403719}</a:tableStyleId>
              </a:tblPr>
              <a:tblGrid>
                <a:gridCol w="3563550"/>
                <a:gridCol w="4370400"/>
              </a:tblGrid>
              <a:tr h="439050">
                <a:tc>
                  <a:txBody>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Property</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c>
                  <a:txBody>
                    <a:bodyPr/>
                    <a:lstStyle/>
                    <a:p>
                      <a:pPr indent="0" lvl="0" marL="0" rtl="0" algn="ctr">
                        <a:spcBef>
                          <a:spcPts val="0"/>
                        </a:spcBef>
                        <a:spcAft>
                          <a:spcPts val="0"/>
                        </a:spcAft>
                        <a:buNone/>
                      </a:pPr>
                      <a:r>
                        <a:rPr b="1" lang="en" sz="1800">
                          <a:solidFill>
                            <a:srgbClr val="FFFFFF"/>
                          </a:solidFill>
                          <a:latin typeface="Proxima Nova"/>
                          <a:ea typeface="Proxima Nova"/>
                          <a:cs typeface="Proxima Nova"/>
                          <a:sym typeface="Proxima Nova"/>
                        </a:rPr>
                        <a:t>Description</a:t>
                      </a:r>
                      <a:endParaRPr b="1" sz="1800">
                        <a:solidFill>
                          <a:srgbClr val="FFFFFF"/>
                        </a:solidFill>
                        <a:latin typeface="Proxima Nova"/>
                        <a:ea typeface="Proxima Nova"/>
                        <a:cs typeface="Proxima Nova"/>
                        <a:sym typeface="Proxima Nova"/>
                      </a:endParaRPr>
                    </a:p>
                  </a:txBody>
                  <a:tcPr marT="91425" marB="91425" marR="91425" marL="91425">
                    <a:solidFill>
                      <a:schemeClr val="lt2"/>
                    </a:solidFill>
                  </a:tcPr>
                </a:tc>
              </a:tr>
              <a:tr h="487725">
                <a:tc>
                  <a:txBody>
                    <a:bodyPr/>
                    <a:lstStyle/>
                    <a:p>
                      <a:pPr indent="0" lvl="0" marL="0" rtl="0" algn="l">
                        <a:spcBef>
                          <a:spcPts val="0"/>
                        </a:spcBef>
                        <a:spcAft>
                          <a:spcPts val="0"/>
                        </a:spcAft>
                        <a:buNone/>
                      </a:pPr>
                      <a:r>
                        <a:rPr b="1" lang="en" sz="1600">
                          <a:latin typeface="Inconsolata"/>
                          <a:ea typeface="Inconsolata"/>
                          <a:cs typeface="Inconsolata"/>
                          <a:sym typeface="Inconsolata"/>
                        </a:rPr>
                        <a:t>someElement.classList</a:t>
                      </a:r>
                      <a:endParaRPr b="1" sz="1600">
                        <a:latin typeface="Inconsolata"/>
                        <a:ea typeface="Inconsolata"/>
                        <a:cs typeface="Inconsolata"/>
                        <a:sym typeface="Inconsolata"/>
                      </a:endParaRPr>
                    </a:p>
                  </a:txBody>
                  <a:tcPr marT="91425" marB="91425" marR="91425" marL="91425" anchor="ctr"/>
                </a:tc>
                <a:tc>
                  <a:txBody>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A list of the classes belonging to a DOM element.</a:t>
                      </a:r>
                      <a:endParaRPr sz="1600">
                        <a:solidFill>
                          <a:schemeClr val="dk1"/>
                        </a:solidFill>
                        <a:latin typeface="Proxima Nova"/>
                        <a:ea typeface="Proxima Nova"/>
                        <a:cs typeface="Proxima Nova"/>
                        <a:sym typeface="Proxima Nova"/>
                      </a:endParaRPr>
                    </a:p>
                  </a:txBody>
                  <a:tcPr marT="91425" marB="91425" marR="91425" marL="91425" anchor="ctr"/>
                </a:tc>
              </a:tr>
              <a:tr h="487725">
                <a:tc>
                  <a:txBody>
                    <a:bodyPr/>
                    <a:lstStyle/>
                    <a:p>
                      <a:pPr indent="0" lvl="0" marL="0" rtl="0" algn="l">
                        <a:spcBef>
                          <a:spcPts val="0"/>
                        </a:spcBef>
                        <a:spcAft>
                          <a:spcPts val="0"/>
                        </a:spcAft>
                        <a:buNone/>
                      </a:pPr>
                      <a:r>
                        <a:rPr b="1" lang="en" sz="1600">
                          <a:latin typeface="Inconsolata"/>
                          <a:ea typeface="Inconsolata"/>
                          <a:cs typeface="Inconsolata"/>
                          <a:sym typeface="Inconsolata"/>
                        </a:rPr>
                        <a:t>someElement.id</a:t>
                      </a:r>
                      <a:endParaRPr b="1" sz="1600">
                        <a:latin typeface="Inconsolata"/>
                        <a:ea typeface="Inconsolata"/>
                        <a:cs typeface="Inconsolata"/>
                        <a:sym typeface="Inconsolata"/>
                      </a:endParaRPr>
                    </a:p>
                  </a:txBody>
                  <a:tcPr marT="91425" marB="91425" marR="91425" marL="91425" anchor="ctr"/>
                </a:tc>
                <a:tc>
                  <a:txBody>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The ID of an element, if it has one.</a:t>
                      </a:r>
                      <a:endParaRPr sz="1600">
                        <a:solidFill>
                          <a:schemeClr val="dk1"/>
                        </a:solidFill>
                        <a:latin typeface="Proxima Nova"/>
                        <a:ea typeface="Proxima Nova"/>
                        <a:cs typeface="Proxima Nova"/>
                        <a:sym typeface="Proxima Nova"/>
                      </a:endParaRPr>
                    </a:p>
                  </a:txBody>
                  <a:tcPr marT="91425" marB="91425" marR="91425" marL="91425" anchor="ctr"/>
                </a:tc>
              </a:tr>
              <a:tr h="487725">
                <a:tc>
                  <a:txBody>
                    <a:bodyPr/>
                    <a:lstStyle/>
                    <a:p>
                      <a:pPr indent="0" lvl="0" marL="0" rtl="0" algn="l">
                        <a:spcBef>
                          <a:spcPts val="0"/>
                        </a:spcBef>
                        <a:spcAft>
                          <a:spcPts val="0"/>
                        </a:spcAft>
                        <a:buNone/>
                      </a:pPr>
                      <a:r>
                        <a:rPr b="1" lang="en" sz="1600">
                          <a:latin typeface="Inconsolata"/>
                          <a:ea typeface="Inconsolata"/>
                          <a:cs typeface="Inconsolata"/>
                          <a:sym typeface="Inconsolata"/>
                        </a:rPr>
                        <a:t>someElement.style.color</a:t>
                      </a:r>
                      <a:endParaRPr b="1" sz="1600">
                        <a:latin typeface="Inconsolata"/>
                        <a:ea typeface="Inconsolata"/>
                        <a:cs typeface="Inconsolata"/>
                        <a:sym typeface="Inconsolata"/>
                      </a:endParaRPr>
                    </a:p>
                  </a:txBody>
                  <a:tcPr marT="91425" marB="91425" marR="91425" marL="91425" anchor="ctr"/>
                </a:tc>
                <a:tc>
                  <a:txBody>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The color of an element’s text.</a:t>
                      </a:r>
                      <a:endParaRPr sz="1600">
                        <a:solidFill>
                          <a:schemeClr val="dk1"/>
                        </a:solidFill>
                        <a:latin typeface="Proxima Nova"/>
                        <a:ea typeface="Proxima Nova"/>
                        <a:cs typeface="Proxima Nova"/>
                        <a:sym typeface="Proxima Nova"/>
                      </a:endParaRPr>
                    </a:p>
                  </a:txBody>
                  <a:tcPr marT="91425" marB="91425" marR="91425" marL="91425" anchor="ctr"/>
                </a:tc>
              </a:tr>
              <a:tr h="682100">
                <a:tc>
                  <a:txBody>
                    <a:bodyPr/>
                    <a:lstStyle/>
                    <a:p>
                      <a:pPr indent="0" lvl="0" marL="0" rtl="0" algn="l">
                        <a:spcBef>
                          <a:spcPts val="0"/>
                        </a:spcBef>
                        <a:spcAft>
                          <a:spcPts val="0"/>
                        </a:spcAft>
                        <a:buNone/>
                      </a:pPr>
                      <a:r>
                        <a:rPr b="1" lang="en" sz="1600">
                          <a:latin typeface="Inconsolata"/>
                          <a:ea typeface="Inconsolata"/>
                          <a:cs typeface="Inconsolata"/>
                          <a:sym typeface="Inconsolata"/>
                        </a:rPr>
                        <a:t>someElement.style.height</a:t>
                      </a:r>
                      <a:endParaRPr b="1" sz="1600">
                        <a:latin typeface="Inconsolata"/>
                        <a:ea typeface="Inconsolata"/>
                        <a:cs typeface="Inconsolata"/>
                        <a:sym typeface="Inconsolata"/>
                      </a:endParaRPr>
                    </a:p>
                  </a:txBody>
                  <a:tcPr marT="91425" marB="91425" marR="91425" marL="91425" anchor="ctr"/>
                </a:tc>
                <a:tc>
                  <a:txBody>
                    <a:bodyPr/>
                    <a:lstStyle/>
                    <a:p>
                      <a:pPr indent="0" lvl="0" marL="0" rtl="0" algn="l">
                        <a:spcBef>
                          <a:spcPts val="0"/>
                        </a:spcBef>
                        <a:spcAft>
                          <a:spcPts val="0"/>
                        </a:spcAft>
                        <a:buNone/>
                      </a:pPr>
                      <a:r>
                        <a:rPr lang="en" sz="1600">
                          <a:solidFill>
                            <a:schemeClr val="dk1"/>
                          </a:solidFill>
                          <a:latin typeface="Proxima Nova"/>
                          <a:ea typeface="Proxima Nova"/>
                          <a:cs typeface="Proxima Nova"/>
                          <a:sym typeface="Proxima Nova"/>
                        </a:rPr>
                        <a:t>The height of an element.</a:t>
                      </a:r>
                      <a:endParaRPr sz="1600"/>
                    </a:p>
                  </a:txBody>
                  <a:tcPr marT="91425" marB="91425" marR="91425" marL="91425" anchor="ctr"/>
                </a:tc>
              </a:tr>
            </a:tbl>
          </a:graphicData>
        </a:graphic>
      </p:graphicFrame>
      <p:sp>
        <p:nvSpPr>
          <p:cNvPr id="1272" name="Google Shape;1272;p126"/>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27"/>
          <p:cNvSpPr txBox="1"/>
          <p:nvPr>
            <p:ph idx="4294967295" type="body"/>
          </p:nvPr>
        </p:nvSpPr>
        <p:spPr>
          <a:xfrm>
            <a:off x="457200" y="914400"/>
            <a:ext cx="5945400" cy="3286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Methods belong to JavaScript objects, including DOM elements.</a:t>
            </a:r>
            <a:endParaRPr>
              <a:solidFill>
                <a:schemeClr val="dk1"/>
              </a:solidFill>
            </a:endParaRPr>
          </a:p>
          <a:p>
            <a:pPr indent="0" lvl="0" marL="0" rtl="0" algn="l">
              <a:spcBef>
                <a:spcPts val="1000"/>
              </a:spcBef>
              <a:spcAft>
                <a:spcPts val="0"/>
              </a:spcAft>
              <a:buClr>
                <a:schemeClr val="dk1"/>
              </a:buClr>
              <a:buSzPts val="1100"/>
              <a:buFont typeface="Arial"/>
              <a:buNone/>
            </a:pPr>
            <a:r>
              <a:rPr lang="en">
                <a:solidFill>
                  <a:schemeClr val="dk1"/>
                </a:solidFill>
              </a:rPr>
              <a:t>Think of methods as the </a:t>
            </a:r>
            <a:r>
              <a:rPr b="1" lang="en">
                <a:solidFill>
                  <a:schemeClr val="dk1"/>
                </a:solidFill>
                <a:highlight>
                  <a:schemeClr val="accent2"/>
                </a:highlight>
              </a:rPr>
              <a:t>functions</a:t>
            </a:r>
            <a:r>
              <a:rPr lang="en">
                <a:solidFill>
                  <a:schemeClr val="dk1"/>
                </a:solidFill>
              </a:rPr>
              <a:t> an object can use. A guitar, for example, might have the following methods:</a:t>
            </a:r>
            <a:endParaRPr>
              <a:solidFill>
                <a:schemeClr val="dk1"/>
              </a:solidFill>
            </a:endParaRPr>
          </a:p>
          <a:p>
            <a:pPr indent="-342900" lvl="0" marL="457200" rtl="0" algn="l">
              <a:lnSpc>
                <a:spcPct val="100000"/>
              </a:lnSpc>
              <a:spcBef>
                <a:spcPts val="1000"/>
              </a:spcBef>
              <a:spcAft>
                <a:spcPts val="0"/>
              </a:spcAft>
              <a:buClr>
                <a:schemeClr val="dk1"/>
              </a:buClr>
              <a:buSzPts val="1800"/>
              <a:buFont typeface="Inconsolata"/>
              <a:buChar char="●"/>
            </a:pPr>
            <a:r>
              <a:rPr b="1" lang="en">
                <a:solidFill>
                  <a:schemeClr val="dk1"/>
                </a:solidFill>
                <a:latin typeface="Inconsolata"/>
                <a:ea typeface="Inconsolata"/>
                <a:cs typeface="Inconsolata"/>
                <a:sym typeface="Inconsolata"/>
              </a:rPr>
              <a:t>guitar.playChord(chord)</a:t>
            </a:r>
            <a:endParaRPr b="1">
              <a:solidFill>
                <a:schemeClr val="dk1"/>
              </a:solidFill>
              <a:latin typeface="Inconsolata"/>
              <a:ea typeface="Inconsolata"/>
              <a:cs typeface="Inconsolata"/>
              <a:sym typeface="Inconsolata"/>
            </a:endParaRPr>
          </a:p>
          <a:p>
            <a:pPr indent="-342900" lvl="0" marL="457200" rtl="0" algn="l">
              <a:lnSpc>
                <a:spcPct val="100000"/>
              </a:lnSpc>
              <a:spcBef>
                <a:spcPts val="0"/>
              </a:spcBef>
              <a:spcAft>
                <a:spcPts val="0"/>
              </a:spcAft>
              <a:buClr>
                <a:schemeClr val="dk1"/>
              </a:buClr>
              <a:buSzPts val="1800"/>
              <a:buFont typeface="Inconsolata"/>
              <a:buChar char="●"/>
            </a:pPr>
            <a:r>
              <a:rPr b="1" lang="en">
                <a:solidFill>
                  <a:schemeClr val="dk1"/>
                </a:solidFill>
                <a:latin typeface="Inconsolata"/>
                <a:ea typeface="Inconsolata"/>
                <a:cs typeface="Inconsolata"/>
                <a:sym typeface="Inconsolata"/>
              </a:rPr>
              <a:t>guitar.playNote(note)</a:t>
            </a:r>
            <a:endParaRPr b="1">
              <a:solidFill>
                <a:schemeClr val="dk1"/>
              </a:solidFill>
              <a:latin typeface="Inconsolata"/>
              <a:ea typeface="Inconsolata"/>
              <a:cs typeface="Inconsolata"/>
              <a:sym typeface="Inconsolata"/>
            </a:endParaRPr>
          </a:p>
          <a:p>
            <a:pPr indent="-342900" lvl="0" marL="457200" rtl="0" algn="l">
              <a:lnSpc>
                <a:spcPct val="100000"/>
              </a:lnSpc>
              <a:spcBef>
                <a:spcPts val="0"/>
              </a:spcBef>
              <a:spcAft>
                <a:spcPts val="0"/>
              </a:spcAft>
              <a:buClr>
                <a:schemeClr val="dk1"/>
              </a:buClr>
              <a:buSzPts val="1800"/>
              <a:buFont typeface="Inconsolata"/>
              <a:buChar char="●"/>
            </a:pPr>
            <a:r>
              <a:rPr b="1" lang="en">
                <a:solidFill>
                  <a:schemeClr val="dk1"/>
                </a:solidFill>
                <a:latin typeface="Inconsolata"/>
                <a:ea typeface="Inconsolata"/>
                <a:cs typeface="Inconsolata"/>
                <a:sym typeface="Inconsolata"/>
              </a:rPr>
              <a:t>guitar.changeTempo(tempo)</a:t>
            </a:r>
            <a:endParaRPr b="1">
              <a:solidFill>
                <a:schemeClr val="dk1"/>
              </a:solidFill>
              <a:latin typeface="Inconsolata"/>
              <a:ea typeface="Inconsolata"/>
              <a:cs typeface="Inconsolata"/>
              <a:sym typeface="Inconsolata"/>
            </a:endParaRPr>
          </a:p>
          <a:p>
            <a:pPr indent="-342900" lvl="0" marL="457200" rtl="0" algn="l">
              <a:lnSpc>
                <a:spcPct val="100000"/>
              </a:lnSpc>
              <a:spcBef>
                <a:spcPts val="0"/>
              </a:spcBef>
              <a:spcAft>
                <a:spcPts val="0"/>
              </a:spcAft>
              <a:buClr>
                <a:schemeClr val="dk1"/>
              </a:buClr>
              <a:buSzPts val="1800"/>
              <a:buFont typeface="Inconsolata"/>
              <a:buChar char="●"/>
            </a:pPr>
            <a:r>
              <a:rPr b="1" lang="en">
                <a:solidFill>
                  <a:schemeClr val="dk1"/>
                </a:solidFill>
                <a:latin typeface="Inconsolata"/>
                <a:ea typeface="Inconsolata"/>
                <a:cs typeface="Inconsolata"/>
                <a:sym typeface="Inconsolata"/>
              </a:rPr>
              <a:t>guitar.changeVolume(volume)</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0"/>
              </a:spcAft>
              <a:buNone/>
            </a:pPr>
            <a:r>
              <a:t/>
            </a:r>
            <a:endParaRPr>
              <a:solidFill>
                <a:schemeClr val="dk1"/>
              </a:solidFill>
            </a:endParaRPr>
          </a:p>
          <a:p>
            <a:pPr indent="0" lvl="0" marL="0" rtl="0" algn="l">
              <a:lnSpc>
                <a:spcPct val="100000"/>
              </a:lnSpc>
              <a:spcBef>
                <a:spcPts val="1000"/>
              </a:spcBef>
              <a:spcAft>
                <a:spcPts val="1000"/>
              </a:spcAft>
              <a:buNone/>
            </a:pPr>
            <a:r>
              <a:t/>
            </a:r>
            <a:endParaRPr>
              <a:solidFill>
                <a:schemeClr val="dk1"/>
              </a:solidFill>
            </a:endParaRPr>
          </a:p>
        </p:txBody>
      </p:sp>
      <p:sp>
        <p:nvSpPr>
          <p:cNvPr id="1278" name="Google Shape;1278;p12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Methods</a:t>
            </a:r>
            <a:endParaRPr/>
          </a:p>
        </p:txBody>
      </p:sp>
      <p:sp>
        <p:nvSpPr>
          <p:cNvPr id="1279" name="Google Shape;1279;p1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280" name="Google Shape;1280;p127"/>
          <p:cNvPicPr preferRelativeResize="0"/>
          <p:nvPr/>
        </p:nvPicPr>
        <p:blipFill>
          <a:blip r:embed="rId3">
            <a:alphaModFix/>
          </a:blip>
          <a:stretch>
            <a:fillRect/>
          </a:stretch>
        </p:blipFill>
        <p:spPr>
          <a:xfrm>
            <a:off x="5585100" y="725375"/>
            <a:ext cx="3440800" cy="3508848"/>
          </a:xfrm>
          <a:prstGeom prst="rect">
            <a:avLst/>
          </a:prstGeom>
          <a:noFill/>
          <a:ln>
            <a:noFill/>
          </a:ln>
        </p:spPr>
      </p:pic>
      <p:sp>
        <p:nvSpPr>
          <p:cNvPr id="1281" name="Google Shape;1281;p127"/>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sp>
        <p:nvSpPr>
          <p:cNvPr id="1286" name="Google Shape;1286;p12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does a real piece of code look like?</a:t>
            </a:r>
            <a:endParaRPr/>
          </a:p>
        </p:txBody>
      </p:sp>
      <p:sp>
        <p:nvSpPr>
          <p:cNvPr id="1287" name="Google Shape;1287;p1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88" name="Google Shape;1288;p128"/>
          <p:cNvSpPr txBox="1"/>
          <p:nvPr/>
        </p:nvSpPr>
        <p:spPr>
          <a:xfrm>
            <a:off x="966750" y="1576725"/>
            <a:ext cx="7210500" cy="741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latin typeface="Inconsolata"/>
                <a:ea typeface="Inconsolata"/>
                <a:cs typeface="Inconsolata"/>
                <a:sym typeface="Inconsolata"/>
              </a:rPr>
              <a:t>document.querySelector(‘#ga’);</a:t>
            </a:r>
            <a:endParaRPr b="1" sz="3000">
              <a:latin typeface="Inconsolata"/>
              <a:ea typeface="Inconsolata"/>
              <a:cs typeface="Inconsolata"/>
              <a:sym typeface="Inconsolata"/>
            </a:endParaRPr>
          </a:p>
        </p:txBody>
      </p:sp>
      <p:sp>
        <p:nvSpPr>
          <p:cNvPr id="1289" name="Google Shape;1289;p128"/>
          <p:cNvSpPr txBox="1"/>
          <p:nvPr/>
        </p:nvSpPr>
        <p:spPr>
          <a:xfrm>
            <a:off x="1680563" y="2903062"/>
            <a:ext cx="1578300" cy="443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Object</a:t>
            </a:r>
            <a:endParaRPr sz="1800">
              <a:latin typeface="Proxima Nova"/>
              <a:ea typeface="Proxima Nova"/>
              <a:cs typeface="Proxima Nova"/>
              <a:sym typeface="Proxima Nova"/>
            </a:endParaRPr>
          </a:p>
        </p:txBody>
      </p:sp>
      <p:cxnSp>
        <p:nvCxnSpPr>
          <p:cNvPr id="1290" name="Google Shape;1290;p128"/>
          <p:cNvCxnSpPr/>
          <p:nvPr/>
        </p:nvCxnSpPr>
        <p:spPr>
          <a:xfrm>
            <a:off x="2512163" y="2177838"/>
            <a:ext cx="0" cy="690300"/>
          </a:xfrm>
          <a:prstGeom prst="straightConnector1">
            <a:avLst/>
          </a:prstGeom>
          <a:noFill/>
          <a:ln cap="flat" cmpd="sng" w="38100">
            <a:solidFill>
              <a:schemeClr val="accent1"/>
            </a:solidFill>
            <a:prstDash val="solid"/>
            <a:round/>
            <a:headEnd len="med" w="med" type="none"/>
            <a:tailEnd len="med" w="med" type="none"/>
          </a:ln>
        </p:spPr>
      </p:cxnSp>
      <p:sp>
        <p:nvSpPr>
          <p:cNvPr id="1291" name="Google Shape;1291;p128"/>
          <p:cNvSpPr txBox="1"/>
          <p:nvPr/>
        </p:nvSpPr>
        <p:spPr>
          <a:xfrm>
            <a:off x="3640614" y="2894150"/>
            <a:ext cx="2260500" cy="443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Method</a:t>
            </a:r>
            <a:endParaRPr sz="1800">
              <a:latin typeface="Proxima Nova"/>
              <a:ea typeface="Proxima Nova"/>
              <a:cs typeface="Proxima Nova"/>
              <a:sym typeface="Proxima Nova"/>
            </a:endParaRPr>
          </a:p>
        </p:txBody>
      </p:sp>
      <p:sp>
        <p:nvSpPr>
          <p:cNvPr id="1292" name="Google Shape;1292;p128"/>
          <p:cNvSpPr txBox="1"/>
          <p:nvPr/>
        </p:nvSpPr>
        <p:spPr>
          <a:xfrm>
            <a:off x="5893625" y="2894162"/>
            <a:ext cx="1578300" cy="443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Parameter</a:t>
            </a:r>
            <a:endParaRPr sz="1800">
              <a:latin typeface="Proxima Nova"/>
              <a:ea typeface="Proxima Nova"/>
              <a:cs typeface="Proxima Nova"/>
              <a:sym typeface="Proxima Nova"/>
            </a:endParaRPr>
          </a:p>
        </p:txBody>
      </p:sp>
      <p:cxnSp>
        <p:nvCxnSpPr>
          <p:cNvPr id="1293" name="Google Shape;1293;p128"/>
          <p:cNvCxnSpPr/>
          <p:nvPr/>
        </p:nvCxnSpPr>
        <p:spPr>
          <a:xfrm>
            <a:off x="1747775" y="2177850"/>
            <a:ext cx="1528800" cy="0"/>
          </a:xfrm>
          <a:prstGeom prst="straightConnector1">
            <a:avLst/>
          </a:prstGeom>
          <a:noFill/>
          <a:ln cap="flat" cmpd="sng" w="38100">
            <a:solidFill>
              <a:schemeClr val="accent1"/>
            </a:solidFill>
            <a:prstDash val="solid"/>
            <a:round/>
            <a:headEnd len="med" w="med" type="none"/>
            <a:tailEnd len="med" w="med" type="none"/>
          </a:ln>
        </p:spPr>
      </p:cxnSp>
      <p:cxnSp>
        <p:nvCxnSpPr>
          <p:cNvPr id="1294" name="Google Shape;1294;p128"/>
          <p:cNvCxnSpPr/>
          <p:nvPr/>
        </p:nvCxnSpPr>
        <p:spPr>
          <a:xfrm>
            <a:off x="4770863" y="2190838"/>
            <a:ext cx="0" cy="690300"/>
          </a:xfrm>
          <a:prstGeom prst="straightConnector1">
            <a:avLst/>
          </a:prstGeom>
          <a:noFill/>
          <a:ln cap="flat" cmpd="sng" w="38100">
            <a:solidFill>
              <a:schemeClr val="dk2"/>
            </a:solidFill>
            <a:prstDash val="solid"/>
            <a:round/>
            <a:headEnd len="med" w="med" type="none"/>
            <a:tailEnd len="med" w="med" type="none"/>
          </a:ln>
        </p:spPr>
      </p:cxnSp>
      <p:cxnSp>
        <p:nvCxnSpPr>
          <p:cNvPr id="1295" name="Google Shape;1295;p128"/>
          <p:cNvCxnSpPr/>
          <p:nvPr/>
        </p:nvCxnSpPr>
        <p:spPr>
          <a:xfrm>
            <a:off x="3477725" y="2177850"/>
            <a:ext cx="2586300" cy="0"/>
          </a:xfrm>
          <a:prstGeom prst="straightConnector1">
            <a:avLst/>
          </a:prstGeom>
          <a:noFill/>
          <a:ln cap="flat" cmpd="sng" w="38100">
            <a:solidFill>
              <a:schemeClr val="dk2"/>
            </a:solidFill>
            <a:prstDash val="solid"/>
            <a:round/>
            <a:headEnd len="med" w="med" type="none"/>
            <a:tailEnd len="med" w="med" type="none"/>
          </a:ln>
        </p:spPr>
      </p:cxnSp>
      <p:cxnSp>
        <p:nvCxnSpPr>
          <p:cNvPr id="1296" name="Google Shape;1296;p128"/>
          <p:cNvCxnSpPr/>
          <p:nvPr/>
        </p:nvCxnSpPr>
        <p:spPr>
          <a:xfrm>
            <a:off x="6682763" y="2177838"/>
            <a:ext cx="0" cy="690300"/>
          </a:xfrm>
          <a:prstGeom prst="straightConnector1">
            <a:avLst/>
          </a:prstGeom>
          <a:noFill/>
          <a:ln cap="flat" cmpd="sng" w="38100">
            <a:solidFill>
              <a:schemeClr val="lt2"/>
            </a:solidFill>
            <a:prstDash val="solid"/>
            <a:round/>
            <a:headEnd len="med" w="med" type="none"/>
            <a:tailEnd len="med" w="med" type="none"/>
          </a:ln>
        </p:spPr>
      </p:cxnSp>
      <p:cxnSp>
        <p:nvCxnSpPr>
          <p:cNvPr id="1297" name="Google Shape;1297;p128"/>
          <p:cNvCxnSpPr/>
          <p:nvPr/>
        </p:nvCxnSpPr>
        <p:spPr>
          <a:xfrm>
            <a:off x="6248825" y="2177850"/>
            <a:ext cx="867900" cy="0"/>
          </a:xfrm>
          <a:prstGeom prst="straightConnector1">
            <a:avLst/>
          </a:prstGeom>
          <a:noFill/>
          <a:ln cap="flat" cmpd="sng" w="38100">
            <a:solidFill>
              <a:schemeClr val="lt2"/>
            </a:solidFill>
            <a:prstDash val="solid"/>
            <a:round/>
            <a:headEnd len="med" w="med" type="none"/>
            <a:tailEnd len="med" w="med" type="none"/>
          </a:ln>
        </p:spPr>
      </p:cxnSp>
      <p:sp>
        <p:nvSpPr>
          <p:cNvPr id="1298" name="Google Shape;1298;p128"/>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2" name="Shape 1302"/>
        <p:cNvGrpSpPr/>
        <p:nvPr/>
      </p:nvGrpSpPr>
      <p:grpSpPr>
        <a:xfrm>
          <a:off x="0" y="0"/>
          <a:ext cx="0" cy="0"/>
          <a:chOff x="0" y="0"/>
          <a:chExt cx="0" cy="0"/>
        </a:xfrm>
      </p:grpSpPr>
      <p:sp>
        <p:nvSpPr>
          <p:cNvPr id="1303" name="Google Shape;1303;p129"/>
          <p:cNvSpPr txBox="1"/>
          <p:nvPr>
            <p:ph idx="4294967295" type="body"/>
          </p:nvPr>
        </p:nvSpPr>
        <p:spPr>
          <a:xfrm>
            <a:off x="457200" y="1051560"/>
            <a:ext cx="8219100" cy="327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QuerySelector will be our main method for getting specific elements.</a:t>
            </a:r>
            <a:endParaRPr>
              <a:solidFill>
                <a:schemeClr val="dk1"/>
              </a:solidFill>
            </a:endParaRPr>
          </a:p>
          <a:p>
            <a:pPr indent="0" lvl="0" marL="0" rtl="0" algn="l">
              <a:lnSpc>
                <a:spcPct val="100000"/>
              </a:lnSpc>
              <a:spcBef>
                <a:spcPts val="1000"/>
              </a:spcBef>
              <a:spcAft>
                <a:spcPts val="0"/>
              </a:spcAft>
              <a:buNone/>
            </a:pPr>
            <a:r>
              <a:rPr b="1" lang="en">
                <a:solidFill>
                  <a:schemeClr val="dk1"/>
                </a:solidFill>
                <a:latin typeface="Inconsolata"/>
                <a:ea typeface="Inconsolata"/>
                <a:cs typeface="Inconsolata"/>
                <a:sym typeface="Inconsolata"/>
              </a:rPr>
              <a:t>const gaData = document.querySelector(‘#ga’);</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0"/>
              </a:spcAft>
              <a:buNone/>
            </a:pPr>
            <a:r>
              <a:rPr b="1" lang="en">
                <a:solidFill>
                  <a:schemeClr val="dk1"/>
                </a:solidFill>
                <a:latin typeface="Inconsolata"/>
                <a:ea typeface="Inconsolata"/>
                <a:cs typeface="Inconsolata"/>
                <a:sym typeface="Inconsolata"/>
              </a:rPr>
              <a:t>// querySelector grabs the first element matching the given selector</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0"/>
              </a:spcAft>
              <a:buNone/>
            </a:pPr>
            <a:r>
              <a:rPr lang="en">
                <a:solidFill>
                  <a:schemeClr val="dk1"/>
                </a:solidFill>
              </a:rPr>
              <a:t>Now that we have our element, </a:t>
            </a:r>
            <a:r>
              <a:rPr b="1" lang="en">
                <a:solidFill>
                  <a:schemeClr val="dk1"/>
                </a:solidFill>
                <a:latin typeface="Inconsolata"/>
                <a:ea typeface="Inconsolata"/>
                <a:cs typeface="Inconsolata"/>
                <a:sym typeface="Inconsolata"/>
              </a:rPr>
              <a:t>gaData</a:t>
            </a:r>
            <a:r>
              <a:rPr lang="en">
                <a:solidFill>
                  <a:schemeClr val="dk1"/>
                </a:solidFill>
              </a:rPr>
              <a:t>, we can access and set its properties:</a:t>
            </a:r>
            <a:endParaRPr>
              <a:solidFill>
                <a:schemeClr val="dk1"/>
              </a:solidFill>
            </a:endParaRPr>
          </a:p>
          <a:p>
            <a:pPr indent="0" lvl="0" marL="0" rtl="0" algn="l">
              <a:lnSpc>
                <a:spcPct val="100000"/>
              </a:lnSpc>
              <a:spcBef>
                <a:spcPts val="1000"/>
              </a:spcBef>
              <a:spcAft>
                <a:spcPts val="0"/>
              </a:spcAft>
              <a:buNone/>
            </a:pPr>
            <a:r>
              <a:rPr b="1" lang="en">
                <a:solidFill>
                  <a:schemeClr val="dk1"/>
                </a:solidFill>
                <a:latin typeface="Inconsolata"/>
                <a:ea typeface="Inconsolata"/>
                <a:cs typeface="Inconsolata"/>
                <a:sym typeface="Inconsolata"/>
              </a:rPr>
              <a:t>gaData.style.color = "red";</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0"/>
              </a:spcAft>
              <a:buNone/>
            </a:pPr>
            <a:r>
              <a:rPr b="1" lang="en">
                <a:solidFill>
                  <a:schemeClr val="dk1"/>
                </a:solidFill>
                <a:latin typeface="Inconsolata"/>
                <a:ea typeface="Inconsolata"/>
                <a:cs typeface="Inconsolata"/>
                <a:sym typeface="Inconsolata"/>
              </a:rPr>
              <a:t>gaData.innerText = "My text was defined by JavaScript!";</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1000"/>
              </a:spcAft>
              <a:buNone/>
            </a:pPr>
            <a:r>
              <a:rPr b="1" lang="en">
                <a:solidFill>
                  <a:schemeClr val="dk1"/>
                </a:solidFill>
                <a:latin typeface="Inconsolata"/>
                <a:ea typeface="Inconsolata"/>
                <a:cs typeface="Inconsolata"/>
                <a:sym typeface="Inconsolata"/>
              </a:rPr>
              <a:t>gaData.className = "new-class";</a:t>
            </a:r>
            <a:endParaRPr b="1">
              <a:solidFill>
                <a:schemeClr val="dk1"/>
              </a:solidFill>
              <a:latin typeface="Inconsolata"/>
              <a:ea typeface="Inconsolata"/>
              <a:cs typeface="Inconsolata"/>
              <a:sym typeface="Inconsolata"/>
            </a:endParaRPr>
          </a:p>
        </p:txBody>
      </p:sp>
      <p:sp>
        <p:nvSpPr>
          <p:cNvPr id="1304" name="Google Shape;1304;p12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Query Selector</a:t>
            </a:r>
            <a:endParaRPr/>
          </a:p>
        </p:txBody>
      </p:sp>
      <p:sp>
        <p:nvSpPr>
          <p:cNvPr id="1305" name="Google Shape;1305;p1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06" name="Google Shape;1306;p129"/>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13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 Element Is Born</a:t>
            </a:r>
            <a:endParaRPr/>
          </a:p>
        </p:txBody>
      </p:sp>
      <p:sp>
        <p:nvSpPr>
          <p:cNvPr id="1312" name="Google Shape;1312;p13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13" name="Google Shape;1313;p13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14" name="Google Shape;1314;p130"/>
          <p:cNvSpPr txBox="1"/>
          <p:nvPr>
            <p:ph idx="1" type="body"/>
          </p:nvPr>
        </p:nvSpPr>
        <p:spPr>
          <a:xfrm>
            <a:off x="457200" y="105156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Creating and adding new DOM elements is critical to providing interactivity. We use two methods — createElement and appendChild — to do this:</a:t>
            </a:r>
            <a:endParaRPr/>
          </a:p>
          <a:p>
            <a:pPr indent="0" lvl="0" marL="0" rtl="0" algn="l">
              <a:lnSpc>
                <a:spcPct val="100000"/>
              </a:lnSpc>
              <a:spcBef>
                <a:spcPts val="1600"/>
              </a:spcBef>
              <a:spcAft>
                <a:spcPts val="0"/>
              </a:spcAft>
              <a:buNone/>
            </a:pPr>
            <a:r>
              <a:rPr b="1" lang="en">
                <a:solidFill>
                  <a:schemeClr val="dk1"/>
                </a:solidFill>
                <a:latin typeface="Inconsolata"/>
                <a:ea typeface="Inconsolata"/>
                <a:cs typeface="Inconsolata"/>
                <a:sym typeface="Inconsolata"/>
              </a:rPr>
              <a:t>// create a new element and set its text property</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0"/>
              </a:spcAft>
              <a:buNone/>
            </a:pPr>
            <a:r>
              <a:rPr b="1" lang="en">
                <a:solidFill>
                  <a:schemeClr val="dk1"/>
                </a:solidFill>
                <a:latin typeface="Inconsolata"/>
                <a:ea typeface="Inconsolata"/>
                <a:cs typeface="Inconsolata"/>
                <a:sym typeface="Inconsolata"/>
              </a:rPr>
              <a:t>const newParagraph = document.createElement("p");</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0"/>
              </a:spcAft>
              <a:buNone/>
            </a:pPr>
            <a:r>
              <a:rPr b="1" lang="en">
                <a:solidFill>
                  <a:schemeClr val="dk1"/>
                </a:solidFill>
                <a:latin typeface="Inconsolata"/>
                <a:ea typeface="Inconsolata"/>
                <a:cs typeface="Inconsolata"/>
                <a:sym typeface="Inconsolata"/>
              </a:rPr>
              <a:t>newParagraph.innerText = "A surprising new message!";</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0"/>
              </a:spcAft>
              <a:buNone/>
            </a:pPr>
            <a:r>
              <a:rPr b="1" lang="en">
                <a:solidFill>
                  <a:schemeClr val="dk1"/>
                </a:solidFill>
                <a:latin typeface="Inconsolata"/>
                <a:ea typeface="Inconsolata"/>
                <a:cs typeface="Inconsolata"/>
                <a:sym typeface="Inconsolata"/>
              </a:rPr>
              <a:t>// add the new element to a parent element</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0"/>
              </a:spcAft>
              <a:buNone/>
            </a:pPr>
            <a:r>
              <a:rPr b="1" lang="en">
                <a:solidFill>
                  <a:schemeClr val="dk1"/>
                </a:solidFill>
                <a:latin typeface="Inconsolata"/>
                <a:ea typeface="Inconsolata"/>
                <a:cs typeface="Inconsolata"/>
                <a:sym typeface="Inconsolata"/>
              </a:rPr>
              <a:t>const mainTextElement = document.querySelector("#main");</a:t>
            </a:r>
            <a:endParaRPr b="1">
              <a:solidFill>
                <a:schemeClr val="dk1"/>
              </a:solidFill>
              <a:latin typeface="Inconsolata"/>
              <a:ea typeface="Inconsolata"/>
              <a:cs typeface="Inconsolata"/>
              <a:sym typeface="Inconsolata"/>
            </a:endParaRPr>
          </a:p>
          <a:p>
            <a:pPr indent="0" lvl="0" marL="0" rtl="0" algn="l">
              <a:lnSpc>
                <a:spcPct val="100000"/>
              </a:lnSpc>
              <a:spcBef>
                <a:spcPts val="1000"/>
              </a:spcBef>
              <a:spcAft>
                <a:spcPts val="0"/>
              </a:spcAft>
              <a:buClr>
                <a:schemeClr val="dk1"/>
              </a:buClr>
              <a:buSzPts val="1100"/>
              <a:buFont typeface="Arial"/>
              <a:buNone/>
            </a:pPr>
            <a:r>
              <a:rPr b="1" lang="en">
                <a:solidFill>
                  <a:schemeClr val="dk1"/>
                </a:solidFill>
                <a:latin typeface="Inconsolata"/>
                <a:ea typeface="Inconsolata"/>
                <a:cs typeface="Inconsolata"/>
                <a:sym typeface="Inconsolata"/>
              </a:rPr>
              <a:t>mainTextElement.appendChild(newParagraph);</a:t>
            </a:r>
            <a:endParaRPr b="1">
              <a:solidFill>
                <a:schemeClr val="dk1"/>
              </a:solidFill>
              <a:latin typeface="Inconsolata"/>
              <a:ea typeface="Inconsolata"/>
              <a:cs typeface="Inconsolata"/>
              <a:sym typeface="Inconsolata"/>
            </a:endParaRPr>
          </a:p>
          <a:p>
            <a:pPr indent="0" lvl="0" marL="0" rtl="0" algn="l">
              <a:spcBef>
                <a:spcPts val="1000"/>
              </a:spcBef>
              <a:spcAft>
                <a:spcPts val="1600"/>
              </a:spcAft>
              <a:buNone/>
            </a:pPr>
            <a:r>
              <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3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 DOM Reference Code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320" name="Google Shape;1320;p131"/>
          <p:cNvSpPr/>
          <p:nvPr/>
        </p:nvSpPr>
        <p:spPr>
          <a:xfrm>
            <a:off x="1950900" y="2302225"/>
            <a:ext cx="5242200" cy="15135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Reference code: </a:t>
            </a:r>
            <a:br>
              <a:rPr b="1" lang="en" sz="1600">
                <a:latin typeface="Proxima Nova"/>
                <a:ea typeface="Proxima Nova"/>
                <a:cs typeface="Proxima Nova"/>
                <a:sym typeface="Proxima Nova"/>
              </a:rPr>
            </a:br>
            <a:endParaRPr b="1" sz="1600">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sz="1800" u="sng">
                <a:solidFill>
                  <a:schemeClr val="hlink"/>
                </a:solidFill>
                <a:latin typeface="Proxima Nova"/>
                <a:ea typeface="Proxima Nova"/>
                <a:cs typeface="Proxima Nova"/>
                <a:sym typeface="Proxima Nova"/>
                <a:hlinkClick r:id="rId3"/>
              </a:rPr>
              <a:t>https://codepen.io/GAmarketing/pen/jOEVBvv?editors=1010</a:t>
            </a:r>
            <a:r>
              <a:rPr lang="en" sz="1800">
                <a:latin typeface="Proxima Nova"/>
                <a:ea typeface="Proxima Nova"/>
                <a:cs typeface="Proxima Nova"/>
                <a:sym typeface="Proxima Nova"/>
              </a:rPr>
              <a:t> </a:t>
            </a:r>
            <a:endParaRPr sz="1800">
              <a:latin typeface="Proxima Nova"/>
              <a:ea typeface="Proxima Nova"/>
              <a:cs typeface="Proxima Nova"/>
              <a:sym typeface="Proxima Nova"/>
            </a:endParaRPr>
          </a:p>
        </p:txBody>
      </p:sp>
      <p:sp>
        <p:nvSpPr>
          <p:cNvPr id="1321" name="Google Shape;1321;p131"/>
          <p:cNvSpPr txBox="1"/>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000000"/>
                </a:solidFill>
                <a:latin typeface="Proxima Nova"/>
                <a:ea typeface="Proxima Nova"/>
                <a:cs typeface="Proxima Nova"/>
                <a:sym typeface="Proxima Nova"/>
              </a:rPr>
              <a:t>‹#›</a:t>
            </a:fld>
            <a:r>
              <a:rPr lang="en" sz="900">
                <a:solidFill>
                  <a:srgbClr val="000000"/>
                </a:solidFill>
                <a:latin typeface="Proxima Nova"/>
                <a:ea typeface="Proxima Nova"/>
                <a:cs typeface="Proxima Nova"/>
                <a:sym typeface="Proxima Nova"/>
              </a:rPr>
              <a:t> | © </a:t>
            </a:r>
            <a:r>
              <a:rPr lang="en" sz="900">
                <a:latin typeface="Proxima Nova"/>
                <a:ea typeface="Proxima Nova"/>
                <a:cs typeface="Proxima Nova"/>
                <a:sym typeface="Proxima Nova"/>
              </a:rPr>
              <a:t>2020</a:t>
            </a:r>
            <a:r>
              <a:rPr lang="en" sz="900">
                <a:solidFill>
                  <a:srgbClr val="000000"/>
                </a:solidFill>
                <a:latin typeface="Proxima Nova"/>
                <a:ea typeface="Proxima Nova"/>
                <a:cs typeface="Proxima Nova"/>
                <a:sym typeface="Proxima Nova"/>
              </a:rPr>
              <a:t> General Assembly</a:t>
            </a:r>
            <a:endParaRPr sz="900">
              <a:solidFill>
                <a:srgbClr val="000000"/>
              </a:solidFill>
              <a:latin typeface="Proxima Nova"/>
              <a:ea typeface="Proxima Nova"/>
              <a:cs typeface="Proxima Nova"/>
              <a:sym typeface="Proxima Nova"/>
            </a:endParaRPr>
          </a:p>
        </p:txBody>
      </p:sp>
      <p:sp>
        <p:nvSpPr>
          <p:cNvPr id="1322" name="Google Shape;1322;p131"/>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323" name="Google Shape;1323;p13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Let’s look at some DOM properties and methods in action. There’s no need to feel overwhelmed by details — the </a:t>
            </a:r>
            <a:r>
              <a:rPr b="1" lang="en"/>
              <a:t>patterns</a:t>
            </a:r>
            <a:r>
              <a:rPr lang="en"/>
              <a:t> are what matter.</a:t>
            </a:r>
            <a:endParaRPr/>
          </a:p>
        </p:txBody>
      </p:sp>
      <p:sp>
        <p:nvSpPr>
          <p:cNvPr id="1324" name="Google Shape;1324;p13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1325" name="Google Shape;1325;p131"/>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 Curriculum Template (7.20)">
  <a:themeElements>
    <a:clrScheme name="Simple Light">
      <a:dk1>
        <a:srgbClr val="000000"/>
      </a:dk1>
      <a:lt1>
        <a:srgbClr val="FFFFFF"/>
      </a:lt1>
      <a:dk2>
        <a:srgbClr val="E51B24"/>
      </a:dk2>
      <a:lt2>
        <a:srgbClr val="017991"/>
      </a:lt2>
      <a:accent1>
        <a:srgbClr val="00A7BD"/>
      </a:accent1>
      <a:accent2>
        <a:srgbClr val="FFDB00"/>
      </a:accent2>
      <a:accent3>
        <a:srgbClr val="70B0FA"/>
      </a:accent3>
      <a:accent4>
        <a:srgbClr val="3D6BD4"/>
      </a:accent4>
      <a:accent5>
        <a:srgbClr val="222222"/>
      </a:accent5>
      <a:accent6>
        <a:srgbClr val="C3C3C3"/>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